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30"/>
  </p:notesMasterIdLst>
  <p:sldIdLst>
    <p:sldId id="256" r:id="rId2"/>
    <p:sldId id="414" r:id="rId3"/>
    <p:sldId id="419" r:id="rId4"/>
    <p:sldId id="426" r:id="rId5"/>
    <p:sldId id="427" r:id="rId6"/>
    <p:sldId id="420" r:id="rId7"/>
    <p:sldId id="421" r:id="rId8"/>
    <p:sldId id="324" r:id="rId9"/>
    <p:sldId id="401" r:id="rId10"/>
    <p:sldId id="400" r:id="rId11"/>
    <p:sldId id="403" r:id="rId12"/>
    <p:sldId id="404" r:id="rId13"/>
    <p:sldId id="402" r:id="rId14"/>
    <p:sldId id="405" r:id="rId15"/>
    <p:sldId id="345" r:id="rId16"/>
    <p:sldId id="348" r:id="rId17"/>
    <p:sldId id="428" r:id="rId18"/>
    <p:sldId id="435" r:id="rId19"/>
    <p:sldId id="352" r:id="rId20"/>
    <p:sldId id="392" r:id="rId21"/>
    <p:sldId id="436" r:id="rId22"/>
    <p:sldId id="437" r:id="rId23"/>
    <p:sldId id="438" r:id="rId24"/>
    <p:sldId id="353" r:id="rId25"/>
    <p:sldId id="409" r:id="rId26"/>
    <p:sldId id="300" r:id="rId27"/>
    <p:sldId id="430" r:id="rId28"/>
    <p:sldId id="257" r:id="rId29"/>
  </p:sldIdLst>
  <p:sldSz cx="12192000" cy="6858000"/>
  <p:notesSz cx="6797675" cy="9928225"/>
  <p:embeddedFontLst>
    <p:embeddedFont>
      <p:font typeface="Calibri" panose="020F0502020204030204" pitchFamily="34" charset="0"/>
      <p:regular r:id="rId31"/>
      <p:bold r:id="rId32"/>
      <p:italic r:id="rId33"/>
      <p:boldItalic r:id="rId34"/>
    </p:embeddedFont>
    <p:embeddedFont>
      <p:font typeface="SPSM Serif" panose="00000500000000000000" pitchFamily="2" charset="0"/>
      <p:regular r:id="rId35"/>
    </p:embeddedFont>
  </p:embeddedFontLst>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EF4F0"/>
    <a:srgbClr val="E4E4E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179" autoAdjust="0"/>
    <p:restoredTop sz="74768" autoAdjust="0"/>
  </p:normalViewPr>
  <p:slideViewPr>
    <p:cSldViewPr snapToGrid="0">
      <p:cViewPr varScale="1">
        <p:scale>
          <a:sx n="97" d="100"/>
          <a:sy n="97" d="100"/>
        </p:scale>
        <p:origin x="360" y="84"/>
      </p:cViewPr>
      <p:guideLst/>
    </p:cSldViewPr>
  </p:slideViewPr>
  <p:outlineViewPr>
    <p:cViewPr>
      <p:scale>
        <a:sx n="33" d="100"/>
        <a:sy n="33" d="100"/>
      </p:scale>
      <p:origin x="0" y="-10860"/>
    </p:cViewPr>
  </p:outlin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4.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3.fntdata"/><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2.fntdata"/><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font" Target="fonts/font5.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45659" cy="498135"/>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50443" y="0"/>
            <a:ext cx="2945659" cy="498135"/>
          </a:xfrm>
          <a:prstGeom prst="rect">
            <a:avLst/>
          </a:prstGeom>
        </p:spPr>
        <p:txBody>
          <a:bodyPr vert="horz" lIns="91440" tIns="45720" rIns="91440" bIns="45720" rtlCol="0"/>
          <a:lstStyle>
            <a:lvl1pPr algn="r">
              <a:defRPr sz="1200"/>
            </a:lvl1pPr>
          </a:lstStyle>
          <a:p>
            <a:fld id="{96E90903-A75F-4CF3-A7D8-D6B79B2ABBB1}" type="datetimeFigureOut">
              <a:rPr lang="sv-SE" smtClean="0"/>
              <a:t>2023-11-23</a:t>
            </a:fld>
            <a:endParaRPr lang="sv-SE"/>
          </a:p>
        </p:txBody>
      </p:sp>
      <p:sp>
        <p:nvSpPr>
          <p:cNvPr id="4" name="Platshållare för bildobjekt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79768" y="4777958"/>
            <a:ext cx="5438140" cy="3909239"/>
          </a:xfrm>
          <a:prstGeom prst="rect">
            <a:avLst/>
          </a:prstGeom>
        </p:spPr>
        <p:txBody>
          <a:bodyPr vert="horz" lIns="91440" tIns="45720" rIns="91440" bIns="45720"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9430091"/>
            <a:ext cx="2945659" cy="498134"/>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50443" y="9430091"/>
            <a:ext cx="2945659" cy="498134"/>
          </a:xfrm>
          <a:prstGeom prst="rect">
            <a:avLst/>
          </a:prstGeom>
        </p:spPr>
        <p:txBody>
          <a:bodyPr vert="horz" lIns="91440" tIns="45720" rIns="91440" bIns="45720" rtlCol="0" anchor="b"/>
          <a:lstStyle>
            <a:lvl1pPr algn="r">
              <a:defRPr sz="1200"/>
            </a:lvl1pPr>
          </a:lstStyle>
          <a:p>
            <a:fld id="{020464C6-2A2B-435A-8A06-C3C6BFFBCF1B}" type="slidenum">
              <a:rPr lang="sv-SE" smtClean="0"/>
              <a:t>‹#›</a:t>
            </a:fld>
            <a:endParaRPr lang="sv-SE"/>
          </a:p>
        </p:txBody>
      </p:sp>
    </p:spTree>
    <p:extLst>
      <p:ext uri="{BB962C8B-B14F-4D97-AF65-F5344CB8AC3E}">
        <p14:creationId xmlns:p14="http://schemas.microsoft.com/office/powerpoint/2010/main" val="2911283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sz="1200" dirty="0" err="1"/>
          </a:p>
        </p:txBody>
      </p:sp>
      <p:sp>
        <p:nvSpPr>
          <p:cNvPr id="4" name="Platshållare för bildnummer 3"/>
          <p:cNvSpPr>
            <a:spLocks noGrp="1"/>
          </p:cNvSpPr>
          <p:nvPr>
            <p:ph type="sldNum" sz="quarter" idx="5"/>
          </p:nvPr>
        </p:nvSpPr>
        <p:spPr/>
        <p:txBody>
          <a:bodyPr/>
          <a:lstStyle/>
          <a:p>
            <a:fld id="{020464C6-2A2B-435A-8A06-C3C6BFFBCF1B}" type="slidenum">
              <a:rPr lang="sv-SE" smtClean="0"/>
              <a:t>3</a:t>
            </a:fld>
            <a:endParaRPr lang="sv-SE"/>
          </a:p>
        </p:txBody>
      </p:sp>
    </p:spTree>
    <p:extLst>
      <p:ext uri="{BB962C8B-B14F-4D97-AF65-F5344CB8AC3E}">
        <p14:creationId xmlns:p14="http://schemas.microsoft.com/office/powerpoint/2010/main" val="2001319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sv-SE" b="0" dirty="0"/>
          </a:p>
        </p:txBody>
      </p:sp>
      <p:sp>
        <p:nvSpPr>
          <p:cNvPr id="4" name="Platshållare för bildnummer 3"/>
          <p:cNvSpPr>
            <a:spLocks noGrp="1"/>
          </p:cNvSpPr>
          <p:nvPr>
            <p:ph type="sldNum" sz="quarter" idx="5"/>
          </p:nvPr>
        </p:nvSpPr>
        <p:spPr/>
        <p:txBody>
          <a:bodyPr/>
          <a:lstStyle/>
          <a:p>
            <a:fld id="{9DB58046-A646-A346-9E73-EF082F70194A}" type="slidenum">
              <a:rPr lang="sv-SE" smtClean="0"/>
              <a:t>15</a:t>
            </a:fld>
            <a:endParaRPr lang="sv-SE"/>
          </a:p>
        </p:txBody>
      </p:sp>
    </p:spTree>
    <p:extLst>
      <p:ext uri="{BB962C8B-B14F-4D97-AF65-F5344CB8AC3E}">
        <p14:creationId xmlns:p14="http://schemas.microsoft.com/office/powerpoint/2010/main" val="24441414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i="0" dirty="0">
              <a:highlight>
                <a:srgbClr val="FFF8E8"/>
              </a:highlight>
            </a:endParaRPr>
          </a:p>
          <a:p>
            <a:endParaRPr lang="sv-SE" dirty="0"/>
          </a:p>
        </p:txBody>
      </p:sp>
      <p:sp>
        <p:nvSpPr>
          <p:cNvPr id="4" name="Platshållare för bildnummer 3"/>
          <p:cNvSpPr>
            <a:spLocks noGrp="1"/>
          </p:cNvSpPr>
          <p:nvPr>
            <p:ph type="sldNum" sz="quarter" idx="5"/>
          </p:nvPr>
        </p:nvSpPr>
        <p:spPr/>
        <p:txBody>
          <a:bodyPr/>
          <a:lstStyle/>
          <a:p>
            <a:fld id="{9DB58046-A646-A346-9E73-EF082F70194A}" type="slidenum">
              <a:rPr lang="sv-SE" smtClean="0"/>
              <a:t>16</a:t>
            </a:fld>
            <a:endParaRPr lang="sv-SE"/>
          </a:p>
        </p:txBody>
      </p:sp>
    </p:spTree>
    <p:extLst>
      <p:ext uri="{BB962C8B-B14F-4D97-AF65-F5344CB8AC3E}">
        <p14:creationId xmlns:p14="http://schemas.microsoft.com/office/powerpoint/2010/main" val="28738009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020464C6-2A2B-435A-8A06-C3C6BFFBCF1B}" type="slidenum">
              <a:rPr lang="sv-SE" smtClean="0"/>
              <a:t>18</a:t>
            </a:fld>
            <a:endParaRPr lang="sv-SE"/>
          </a:p>
        </p:txBody>
      </p:sp>
    </p:spTree>
    <p:extLst>
      <p:ext uri="{BB962C8B-B14F-4D97-AF65-F5344CB8AC3E}">
        <p14:creationId xmlns:p14="http://schemas.microsoft.com/office/powerpoint/2010/main" val="40727989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dirty="0"/>
          </a:p>
        </p:txBody>
      </p:sp>
      <p:sp>
        <p:nvSpPr>
          <p:cNvPr id="4" name="Platshållare för bildnummer 3"/>
          <p:cNvSpPr>
            <a:spLocks noGrp="1"/>
          </p:cNvSpPr>
          <p:nvPr>
            <p:ph type="sldNum" sz="quarter" idx="5"/>
          </p:nvPr>
        </p:nvSpPr>
        <p:spPr/>
        <p:txBody>
          <a:bodyPr/>
          <a:lstStyle/>
          <a:p>
            <a:fld id="{9DB58046-A646-A346-9E73-EF082F70194A}" type="slidenum">
              <a:rPr lang="sv-SE" smtClean="0"/>
              <a:t>19</a:t>
            </a:fld>
            <a:endParaRPr lang="sv-SE"/>
          </a:p>
        </p:txBody>
      </p:sp>
    </p:spTree>
    <p:extLst>
      <p:ext uri="{BB962C8B-B14F-4D97-AF65-F5344CB8AC3E}">
        <p14:creationId xmlns:p14="http://schemas.microsoft.com/office/powerpoint/2010/main" val="32824861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342900" indent="-342900">
              <a:buFont typeface="Arial" panose="020B0604020202020204" pitchFamily="34" charset="0"/>
              <a:buChar char="•"/>
            </a:pPr>
            <a:endParaRPr lang="sv-SE" dirty="0"/>
          </a:p>
          <a:p>
            <a:endParaRPr lang="sv-SE" dirty="0"/>
          </a:p>
          <a:p>
            <a:endParaRPr lang="sv-SE"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sv-SE" dirty="0"/>
          </a:p>
        </p:txBody>
      </p:sp>
      <p:sp>
        <p:nvSpPr>
          <p:cNvPr id="4" name="Platshållare för bildnummer 3"/>
          <p:cNvSpPr>
            <a:spLocks noGrp="1"/>
          </p:cNvSpPr>
          <p:nvPr>
            <p:ph type="sldNum" sz="quarter" idx="5"/>
          </p:nvPr>
        </p:nvSpPr>
        <p:spPr/>
        <p:txBody>
          <a:bodyPr/>
          <a:lstStyle/>
          <a:p>
            <a:fld id="{9DB58046-A646-A346-9E73-EF082F70194A}" type="slidenum">
              <a:rPr lang="sv-SE" smtClean="0"/>
              <a:t>20</a:t>
            </a:fld>
            <a:endParaRPr lang="sv-SE"/>
          </a:p>
        </p:txBody>
      </p:sp>
    </p:spTree>
    <p:extLst>
      <p:ext uri="{BB962C8B-B14F-4D97-AF65-F5344CB8AC3E}">
        <p14:creationId xmlns:p14="http://schemas.microsoft.com/office/powerpoint/2010/main" val="4091975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020464C6-2A2B-435A-8A06-C3C6BFFBCF1B}" type="slidenum">
              <a:rPr lang="sv-SE" smtClean="0"/>
              <a:t>22</a:t>
            </a:fld>
            <a:endParaRPr lang="sv-SE"/>
          </a:p>
        </p:txBody>
      </p:sp>
    </p:spTree>
    <p:extLst>
      <p:ext uri="{BB962C8B-B14F-4D97-AF65-F5344CB8AC3E}">
        <p14:creationId xmlns:p14="http://schemas.microsoft.com/office/powerpoint/2010/main" val="3801906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9DB58046-A646-A346-9E73-EF082F70194A}" type="slidenum">
              <a:rPr lang="sv-SE" smtClean="0"/>
              <a:t>24</a:t>
            </a:fld>
            <a:endParaRPr lang="sv-SE"/>
          </a:p>
        </p:txBody>
      </p:sp>
    </p:spTree>
    <p:extLst>
      <p:ext uri="{BB962C8B-B14F-4D97-AF65-F5344CB8AC3E}">
        <p14:creationId xmlns:p14="http://schemas.microsoft.com/office/powerpoint/2010/main" val="76951597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9DB58046-A646-A346-9E73-EF082F70194A}" type="slidenum">
              <a:rPr lang="sv-SE" smtClean="0"/>
              <a:t>26</a:t>
            </a:fld>
            <a:endParaRPr lang="sv-SE"/>
          </a:p>
        </p:txBody>
      </p:sp>
    </p:spTree>
    <p:extLst>
      <p:ext uri="{BB962C8B-B14F-4D97-AF65-F5344CB8AC3E}">
        <p14:creationId xmlns:p14="http://schemas.microsoft.com/office/powerpoint/2010/main" val="20585277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020464C6-2A2B-435A-8A06-C3C6BFFBCF1B}" type="slidenum">
              <a:rPr lang="sv-SE" smtClean="0"/>
              <a:t>4</a:t>
            </a:fld>
            <a:endParaRPr lang="sv-SE"/>
          </a:p>
        </p:txBody>
      </p:sp>
    </p:spTree>
    <p:extLst>
      <p:ext uri="{BB962C8B-B14F-4D97-AF65-F5344CB8AC3E}">
        <p14:creationId xmlns:p14="http://schemas.microsoft.com/office/powerpoint/2010/main" val="32223272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020464C6-2A2B-435A-8A06-C3C6BFFBCF1B}" type="slidenum">
              <a:rPr lang="sv-SE" smtClean="0"/>
              <a:t>5</a:t>
            </a:fld>
            <a:endParaRPr lang="sv-SE"/>
          </a:p>
        </p:txBody>
      </p:sp>
    </p:spTree>
    <p:extLst>
      <p:ext uri="{BB962C8B-B14F-4D97-AF65-F5344CB8AC3E}">
        <p14:creationId xmlns:p14="http://schemas.microsoft.com/office/powerpoint/2010/main" val="21610669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9DB58046-A646-A346-9E73-EF082F70194A}" type="slidenum">
              <a:rPr lang="sv-SE" smtClean="0"/>
              <a:t>8</a:t>
            </a:fld>
            <a:endParaRPr lang="sv-SE"/>
          </a:p>
        </p:txBody>
      </p:sp>
    </p:spTree>
    <p:extLst>
      <p:ext uri="{BB962C8B-B14F-4D97-AF65-F5344CB8AC3E}">
        <p14:creationId xmlns:p14="http://schemas.microsoft.com/office/powerpoint/2010/main" val="539055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lnSpc>
                <a:spcPct val="100000"/>
              </a:lnSpc>
            </a:pPr>
            <a:endParaRPr lang="sv-SE" sz="1200"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sv-SE" b="0" dirty="0"/>
          </a:p>
          <a:p>
            <a:endParaRPr lang="sv-SE" dirty="0"/>
          </a:p>
        </p:txBody>
      </p:sp>
      <p:sp>
        <p:nvSpPr>
          <p:cNvPr id="4" name="Platshållare för bildnummer 3"/>
          <p:cNvSpPr>
            <a:spLocks noGrp="1"/>
          </p:cNvSpPr>
          <p:nvPr>
            <p:ph type="sldNum" sz="quarter" idx="5"/>
          </p:nvPr>
        </p:nvSpPr>
        <p:spPr/>
        <p:txBody>
          <a:bodyPr/>
          <a:lstStyle/>
          <a:p>
            <a:fld id="{9DB58046-A646-A346-9E73-EF082F70194A}" type="slidenum">
              <a:rPr lang="sv-SE" smtClean="0"/>
              <a:t>10</a:t>
            </a:fld>
            <a:endParaRPr lang="sv-SE"/>
          </a:p>
        </p:txBody>
      </p:sp>
    </p:spTree>
    <p:extLst>
      <p:ext uri="{BB962C8B-B14F-4D97-AF65-F5344CB8AC3E}">
        <p14:creationId xmlns:p14="http://schemas.microsoft.com/office/powerpoint/2010/main" val="34007953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lnSpc>
                <a:spcPct val="100000"/>
              </a:lnSpc>
            </a:pPr>
            <a:endParaRPr lang="sv-SE" sz="1200"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sv-SE" b="0" dirty="0"/>
          </a:p>
          <a:p>
            <a:endParaRPr lang="sv-SE" dirty="0"/>
          </a:p>
        </p:txBody>
      </p:sp>
      <p:sp>
        <p:nvSpPr>
          <p:cNvPr id="4" name="Platshållare för bildnummer 3"/>
          <p:cNvSpPr>
            <a:spLocks noGrp="1"/>
          </p:cNvSpPr>
          <p:nvPr>
            <p:ph type="sldNum" sz="quarter" idx="5"/>
          </p:nvPr>
        </p:nvSpPr>
        <p:spPr/>
        <p:txBody>
          <a:bodyPr/>
          <a:lstStyle/>
          <a:p>
            <a:fld id="{9DB58046-A646-A346-9E73-EF082F70194A}" type="slidenum">
              <a:rPr lang="sv-SE" smtClean="0"/>
              <a:t>11</a:t>
            </a:fld>
            <a:endParaRPr lang="sv-SE"/>
          </a:p>
        </p:txBody>
      </p:sp>
    </p:spTree>
    <p:extLst>
      <p:ext uri="{BB962C8B-B14F-4D97-AF65-F5344CB8AC3E}">
        <p14:creationId xmlns:p14="http://schemas.microsoft.com/office/powerpoint/2010/main" val="26473555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lnSpc>
                <a:spcPct val="100000"/>
              </a:lnSpc>
            </a:pPr>
            <a:endParaRPr lang="sv-SE" sz="1200"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sv-SE" b="0" dirty="0"/>
          </a:p>
          <a:p>
            <a:endParaRPr lang="sv-SE" dirty="0"/>
          </a:p>
        </p:txBody>
      </p:sp>
      <p:sp>
        <p:nvSpPr>
          <p:cNvPr id="4" name="Platshållare för bildnummer 3"/>
          <p:cNvSpPr>
            <a:spLocks noGrp="1"/>
          </p:cNvSpPr>
          <p:nvPr>
            <p:ph type="sldNum" sz="quarter" idx="5"/>
          </p:nvPr>
        </p:nvSpPr>
        <p:spPr/>
        <p:txBody>
          <a:bodyPr/>
          <a:lstStyle/>
          <a:p>
            <a:fld id="{9DB58046-A646-A346-9E73-EF082F70194A}" type="slidenum">
              <a:rPr lang="sv-SE" smtClean="0"/>
              <a:t>12</a:t>
            </a:fld>
            <a:endParaRPr lang="sv-SE"/>
          </a:p>
        </p:txBody>
      </p:sp>
    </p:spTree>
    <p:extLst>
      <p:ext uri="{BB962C8B-B14F-4D97-AF65-F5344CB8AC3E}">
        <p14:creationId xmlns:p14="http://schemas.microsoft.com/office/powerpoint/2010/main" val="26117443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dirty="0"/>
          </a:p>
          <a:p>
            <a:pPr>
              <a:lnSpc>
                <a:spcPct val="100000"/>
              </a:lnSpc>
            </a:pPr>
            <a:endParaRPr lang="sv-SE" sz="1200"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sv-SE" b="0" dirty="0"/>
          </a:p>
          <a:p>
            <a:endParaRPr lang="sv-SE" dirty="0"/>
          </a:p>
        </p:txBody>
      </p:sp>
      <p:sp>
        <p:nvSpPr>
          <p:cNvPr id="4" name="Platshållare för bildnummer 3"/>
          <p:cNvSpPr>
            <a:spLocks noGrp="1"/>
          </p:cNvSpPr>
          <p:nvPr>
            <p:ph type="sldNum" sz="quarter" idx="5"/>
          </p:nvPr>
        </p:nvSpPr>
        <p:spPr/>
        <p:txBody>
          <a:bodyPr/>
          <a:lstStyle/>
          <a:p>
            <a:fld id="{9DB58046-A646-A346-9E73-EF082F70194A}" type="slidenum">
              <a:rPr lang="sv-SE" smtClean="0"/>
              <a:t>13</a:t>
            </a:fld>
            <a:endParaRPr lang="sv-SE"/>
          </a:p>
        </p:txBody>
      </p:sp>
    </p:spTree>
    <p:extLst>
      <p:ext uri="{BB962C8B-B14F-4D97-AF65-F5344CB8AC3E}">
        <p14:creationId xmlns:p14="http://schemas.microsoft.com/office/powerpoint/2010/main" val="3606952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lnSpc>
                <a:spcPct val="100000"/>
              </a:lnSpc>
            </a:pPr>
            <a:endParaRPr lang="sv-SE" sz="1200"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sv-SE" b="0" dirty="0"/>
          </a:p>
          <a:p>
            <a:endParaRPr lang="sv-SE" dirty="0"/>
          </a:p>
        </p:txBody>
      </p:sp>
      <p:sp>
        <p:nvSpPr>
          <p:cNvPr id="4" name="Platshållare för bildnummer 3"/>
          <p:cNvSpPr>
            <a:spLocks noGrp="1"/>
          </p:cNvSpPr>
          <p:nvPr>
            <p:ph type="sldNum" sz="quarter" idx="5"/>
          </p:nvPr>
        </p:nvSpPr>
        <p:spPr/>
        <p:txBody>
          <a:bodyPr/>
          <a:lstStyle/>
          <a:p>
            <a:fld id="{9DB58046-A646-A346-9E73-EF082F70194A}" type="slidenum">
              <a:rPr lang="sv-SE" smtClean="0"/>
              <a:t>14</a:t>
            </a:fld>
            <a:endParaRPr lang="sv-SE"/>
          </a:p>
        </p:txBody>
      </p:sp>
    </p:spTree>
    <p:extLst>
      <p:ext uri="{BB962C8B-B14F-4D97-AF65-F5344CB8AC3E}">
        <p14:creationId xmlns:p14="http://schemas.microsoft.com/office/powerpoint/2010/main" val="15995064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Rubrikbild">
    <p:bg>
      <p:bgPr>
        <a:solidFill>
          <a:schemeClr val="accent2"/>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06FD3E2-313C-E9AC-F633-6B3F2F92FB01}"/>
              </a:ext>
            </a:extLst>
          </p:cNvPr>
          <p:cNvSpPr>
            <a:spLocks noGrp="1"/>
          </p:cNvSpPr>
          <p:nvPr>
            <p:ph type="ctrTitle"/>
          </p:nvPr>
        </p:nvSpPr>
        <p:spPr>
          <a:xfrm>
            <a:off x="609600" y="1618130"/>
            <a:ext cx="9144000" cy="2387600"/>
          </a:xfrm>
        </p:spPr>
        <p:txBody>
          <a:bodyPr anchor="b">
            <a:normAutofit/>
          </a:bodyPr>
          <a:lstStyle>
            <a:lvl1pPr algn="l">
              <a:defRPr sz="5000" spc="-100" baseline="0">
                <a:solidFill>
                  <a:schemeClr val="accent3"/>
                </a:solidFill>
              </a:defRPr>
            </a:lvl1pPr>
          </a:lstStyle>
          <a:p>
            <a:r>
              <a:rPr lang="sv-SE"/>
              <a:t>Klicka här för att ändra mall för rubrikformat</a:t>
            </a:r>
            <a:endParaRPr lang="sv-SE" dirty="0"/>
          </a:p>
        </p:txBody>
      </p:sp>
      <p:sp>
        <p:nvSpPr>
          <p:cNvPr id="3" name="Underrubrik 2">
            <a:extLst>
              <a:ext uri="{FF2B5EF4-FFF2-40B4-BE49-F238E27FC236}">
                <a16:creationId xmlns:a16="http://schemas.microsoft.com/office/drawing/2014/main" id="{DBB8D4A9-8EE5-32FA-5130-AC00C40869A3}"/>
              </a:ext>
            </a:extLst>
          </p:cNvPr>
          <p:cNvSpPr>
            <a:spLocks noGrp="1"/>
          </p:cNvSpPr>
          <p:nvPr>
            <p:ph type="subTitle" idx="1"/>
          </p:nvPr>
        </p:nvSpPr>
        <p:spPr>
          <a:xfrm>
            <a:off x="609600" y="4239582"/>
            <a:ext cx="9144000" cy="1655762"/>
          </a:xfrm>
        </p:spPr>
        <p:txBody>
          <a:bodyPr>
            <a:norm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endParaRPr lang="sv-SE" dirty="0"/>
          </a:p>
        </p:txBody>
      </p:sp>
      <p:sp>
        <p:nvSpPr>
          <p:cNvPr id="10" name="textruta 9">
            <a:extLst>
              <a:ext uri="{FF2B5EF4-FFF2-40B4-BE49-F238E27FC236}">
                <a16:creationId xmlns:a16="http://schemas.microsoft.com/office/drawing/2014/main" id="{2A9FA0D8-9DA4-51C0-0E25-AFF46EF2F396}"/>
              </a:ext>
            </a:extLst>
          </p:cNvPr>
          <p:cNvSpPr txBox="1"/>
          <p:nvPr userDrawn="1"/>
        </p:nvSpPr>
        <p:spPr>
          <a:xfrm>
            <a:off x="666701" y="121519"/>
            <a:ext cx="511679" cy="230832"/>
          </a:xfrm>
          <a:prstGeom prst="rect">
            <a:avLst/>
          </a:prstGeom>
          <a:noFill/>
        </p:spPr>
        <p:txBody>
          <a:bodyPr wrap="none" rtlCol="0">
            <a:spAutoFit/>
          </a:bodyPr>
          <a:lstStyle/>
          <a:p>
            <a:r>
              <a:rPr lang="sv-SE" sz="900" b="1" dirty="0">
                <a:solidFill>
                  <a:schemeClr val="bg1"/>
                </a:solidFill>
              </a:rPr>
              <a:t>SPSM</a:t>
            </a:r>
          </a:p>
        </p:txBody>
      </p:sp>
      <p:sp>
        <p:nvSpPr>
          <p:cNvPr id="5" name="Platshållare för sidfot 4">
            <a:extLst>
              <a:ext uri="{FF2B5EF4-FFF2-40B4-BE49-F238E27FC236}">
                <a16:creationId xmlns:a16="http://schemas.microsoft.com/office/drawing/2014/main" id="{AE3526BF-527A-AD3B-BC61-794DD91D167A}"/>
              </a:ext>
            </a:extLst>
          </p:cNvPr>
          <p:cNvSpPr>
            <a:spLocks noGrp="1"/>
          </p:cNvSpPr>
          <p:nvPr>
            <p:ph type="ftr" sz="quarter" idx="11"/>
          </p:nvPr>
        </p:nvSpPr>
        <p:spPr/>
        <p:txBody>
          <a:bodyPr/>
          <a:lstStyle>
            <a:lvl1pPr>
              <a:defRPr>
                <a:solidFill>
                  <a:schemeClr val="bg1"/>
                </a:solidFill>
              </a:defRPr>
            </a:lvl1pPr>
          </a:lstStyle>
          <a:p>
            <a:r>
              <a:rPr lang="sv-SE"/>
              <a:t>1</a:t>
            </a:r>
            <a:endParaRPr lang="sv-SE" dirty="0"/>
          </a:p>
        </p:txBody>
      </p:sp>
      <p:sp>
        <p:nvSpPr>
          <p:cNvPr id="4" name="Platshållare för datum 3">
            <a:extLst>
              <a:ext uri="{FF2B5EF4-FFF2-40B4-BE49-F238E27FC236}">
                <a16:creationId xmlns:a16="http://schemas.microsoft.com/office/drawing/2014/main" id="{ACFC1620-3F6E-7D25-8E88-C4981877F21F}"/>
              </a:ext>
            </a:extLst>
          </p:cNvPr>
          <p:cNvSpPr>
            <a:spLocks noGrp="1"/>
          </p:cNvSpPr>
          <p:nvPr>
            <p:ph type="dt" sz="half" idx="10"/>
          </p:nvPr>
        </p:nvSpPr>
        <p:spPr/>
        <p:txBody>
          <a:bodyPr/>
          <a:lstStyle>
            <a:lvl1pPr>
              <a:defRPr>
                <a:solidFill>
                  <a:schemeClr val="bg1"/>
                </a:solidFill>
              </a:defRPr>
            </a:lvl1pPr>
          </a:lstStyle>
          <a:p>
            <a:fld id="{7D00E611-7A0B-4EA2-9BFC-97F545A489EE}" type="datetime1">
              <a:rPr lang="sv-SE" smtClean="0"/>
              <a:t>2023-11-23</a:t>
            </a:fld>
            <a:endParaRPr lang="sv-SE"/>
          </a:p>
        </p:txBody>
      </p:sp>
      <p:sp>
        <p:nvSpPr>
          <p:cNvPr id="6" name="Platshållare för bildnummer 5">
            <a:extLst>
              <a:ext uri="{FF2B5EF4-FFF2-40B4-BE49-F238E27FC236}">
                <a16:creationId xmlns:a16="http://schemas.microsoft.com/office/drawing/2014/main" id="{1ADA811E-BDA2-C7BF-892E-83BC147E3334}"/>
              </a:ext>
            </a:extLst>
          </p:cNvPr>
          <p:cNvSpPr>
            <a:spLocks noGrp="1"/>
          </p:cNvSpPr>
          <p:nvPr>
            <p:ph type="sldNum" sz="quarter" idx="12"/>
          </p:nvPr>
        </p:nvSpPr>
        <p:spPr/>
        <p:txBody>
          <a:bodyPr/>
          <a:lstStyle>
            <a:lvl1pPr>
              <a:defRPr>
                <a:solidFill>
                  <a:schemeClr val="bg1"/>
                </a:solidFill>
              </a:defRPr>
            </a:lvl1pPr>
          </a:lstStyle>
          <a:p>
            <a:fld id="{182FD58A-E386-4DDC-A617-44C671F00123}" type="slidenum">
              <a:rPr lang="sv-SE" smtClean="0"/>
              <a:pPr/>
              <a:t>‹#›</a:t>
            </a:fld>
            <a:endParaRPr lang="sv-SE"/>
          </a:p>
        </p:txBody>
      </p:sp>
      <p:cxnSp>
        <p:nvCxnSpPr>
          <p:cNvPr id="12" name="Rak koppling 11">
            <a:extLst>
              <a:ext uri="{FF2B5EF4-FFF2-40B4-BE49-F238E27FC236}">
                <a16:creationId xmlns:a16="http://schemas.microsoft.com/office/drawing/2014/main" id="{C8706E43-39FF-C34A-7AD5-ECF38BBB4AAE}"/>
              </a:ext>
              <a:ext uri="{C183D7F6-B498-43B3-948B-1728B52AA6E4}">
                <adec:decorative xmlns:adec="http://schemas.microsoft.com/office/drawing/2017/decorative" val="1"/>
              </a:ext>
            </a:extLst>
          </p:cNvPr>
          <p:cNvCxnSpPr>
            <a:cxnSpLocks/>
          </p:cNvCxnSpPr>
          <p:nvPr userDrawn="1"/>
        </p:nvCxnSpPr>
        <p:spPr>
          <a:xfrm>
            <a:off x="761541" y="342826"/>
            <a:ext cx="107280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394224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D2AE9B8-65FD-DBD6-6BDA-810C7B329FCB}"/>
              </a:ext>
            </a:extLst>
          </p:cNvPr>
          <p:cNvSpPr>
            <a:spLocks noGrp="1"/>
          </p:cNvSpPr>
          <p:nvPr>
            <p:ph type="title"/>
          </p:nvPr>
        </p:nvSpPr>
        <p:spPr/>
        <p:txBody>
          <a:bodyPr anchor="b" anchorCtr="0"/>
          <a:lstStyle/>
          <a:p>
            <a:r>
              <a:rPr lang="sv-SE"/>
              <a:t>Klicka här för att ändra mall för rubrikformat</a:t>
            </a:r>
            <a:endParaRPr lang="sv-SE" dirty="0"/>
          </a:p>
        </p:txBody>
      </p:sp>
      <p:sp>
        <p:nvSpPr>
          <p:cNvPr id="3" name="Platshållare för datum 2">
            <a:extLst>
              <a:ext uri="{FF2B5EF4-FFF2-40B4-BE49-F238E27FC236}">
                <a16:creationId xmlns:a16="http://schemas.microsoft.com/office/drawing/2014/main" id="{47BAE95B-2559-ED1B-6634-A3474D45E63E}"/>
              </a:ext>
            </a:extLst>
          </p:cNvPr>
          <p:cNvSpPr>
            <a:spLocks noGrp="1"/>
          </p:cNvSpPr>
          <p:nvPr>
            <p:ph type="dt" sz="half" idx="10"/>
          </p:nvPr>
        </p:nvSpPr>
        <p:spPr/>
        <p:txBody>
          <a:bodyPr/>
          <a:lstStyle/>
          <a:p>
            <a:fld id="{2ABFD937-EBC4-4E20-92E4-C7A992A7E4FA}" type="datetime1">
              <a:rPr lang="sv-SE" smtClean="0"/>
              <a:t>2023-11-23</a:t>
            </a:fld>
            <a:endParaRPr lang="sv-SE"/>
          </a:p>
        </p:txBody>
      </p:sp>
      <p:sp>
        <p:nvSpPr>
          <p:cNvPr id="4" name="Platshållare för sidfot 3">
            <a:extLst>
              <a:ext uri="{FF2B5EF4-FFF2-40B4-BE49-F238E27FC236}">
                <a16:creationId xmlns:a16="http://schemas.microsoft.com/office/drawing/2014/main" id="{F25A6EB3-5C64-4BC3-F7B0-1B6EE2649655}"/>
              </a:ext>
            </a:extLst>
          </p:cNvPr>
          <p:cNvSpPr>
            <a:spLocks noGrp="1"/>
          </p:cNvSpPr>
          <p:nvPr>
            <p:ph type="ftr" sz="quarter" idx="11"/>
          </p:nvPr>
        </p:nvSpPr>
        <p:spPr/>
        <p:txBody>
          <a:bodyPr/>
          <a:lstStyle/>
          <a:p>
            <a:r>
              <a:rPr lang="sv-SE"/>
              <a:t>1</a:t>
            </a:r>
          </a:p>
        </p:txBody>
      </p:sp>
      <p:sp>
        <p:nvSpPr>
          <p:cNvPr id="5" name="Platshållare för bildnummer 4">
            <a:extLst>
              <a:ext uri="{FF2B5EF4-FFF2-40B4-BE49-F238E27FC236}">
                <a16:creationId xmlns:a16="http://schemas.microsoft.com/office/drawing/2014/main" id="{4D93293C-520A-B801-0EC1-07E90501E3C8}"/>
              </a:ext>
            </a:extLst>
          </p:cNvPr>
          <p:cNvSpPr>
            <a:spLocks noGrp="1"/>
          </p:cNvSpPr>
          <p:nvPr>
            <p:ph type="sldNum" sz="quarter" idx="12"/>
          </p:nvPr>
        </p:nvSpPr>
        <p:spPr/>
        <p:txBody>
          <a:bodyPr/>
          <a:lstStyle/>
          <a:p>
            <a:fld id="{182FD58A-E386-4DDC-A617-44C671F00123}" type="slidenum">
              <a:rPr lang="sv-SE" smtClean="0"/>
              <a:t>‹#›</a:t>
            </a:fld>
            <a:endParaRPr lang="sv-SE"/>
          </a:p>
        </p:txBody>
      </p:sp>
    </p:spTree>
    <p:extLst>
      <p:ext uri="{BB962C8B-B14F-4D97-AF65-F5344CB8AC3E}">
        <p14:creationId xmlns:p14="http://schemas.microsoft.com/office/powerpoint/2010/main" val="29751907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Avslut">
    <p:bg>
      <p:bgPr>
        <a:solidFill>
          <a:schemeClr val="accent2"/>
        </a:solidFill>
        <a:effectLst/>
      </p:bgPr>
    </p:bg>
    <p:spTree>
      <p:nvGrpSpPr>
        <p:cNvPr id="1" name=""/>
        <p:cNvGrpSpPr/>
        <p:nvPr/>
      </p:nvGrpSpPr>
      <p:grpSpPr>
        <a:xfrm>
          <a:off x="0" y="0"/>
          <a:ext cx="0" cy="0"/>
          <a:chOff x="0" y="0"/>
          <a:chExt cx="0" cy="0"/>
        </a:xfrm>
      </p:grpSpPr>
      <p:pic>
        <p:nvPicPr>
          <p:cNvPr id="12" name="Bildobjekt 11" descr="Logotyp neg">
            <a:extLst>
              <a:ext uri="{FF2B5EF4-FFF2-40B4-BE49-F238E27FC236}">
                <a16:creationId xmlns:a16="http://schemas.microsoft.com/office/drawing/2014/main" id="{7FE0679A-3D5D-7146-29D6-DB3F443B054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014853" y="2409826"/>
            <a:ext cx="4162295" cy="1514427"/>
          </a:xfrm>
          <a:prstGeom prst="rect">
            <a:avLst/>
          </a:prstGeom>
        </p:spPr>
      </p:pic>
    </p:spTree>
    <p:extLst>
      <p:ext uri="{BB962C8B-B14F-4D97-AF65-F5344CB8AC3E}">
        <p14:creationId xmlns:p14="http://schemas.microsoft.com/office/powerpoint/2010/main" val="6286309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Rubrikbild med plats för bild">
    <p:bg>
      <p:bgPr>
        <a:solidFill>
          <a:schemeClr val="accent2"/>
        </a:solidFill>
        <a:effectLst/>
      </p:bgPr>
    </p:bg>
    <p:spTree>
      <p:nvGrpSpPr>
        <p:cNvPr id="1" name=""/>
        <p:cNvGrpSpPr/>
        <p:nvPr/>
      </p:nvGrpSpPr>
      <p:grpSpPr>
        <a:xfrm>
          <a:off x="0" y="0"/>
          <a:ext cx="0" cy="0"/>
          <a:chOff x="0" y="0"/>
          <a:chExt cx="0" cy="0"/>
        </a:xfrm>
      </p:grpSpPr>
      <p:pic>
        <p:nvPicPr>
          <p:cNvPr id="16" name="Bildobjekt 15" descr="Logotyp neg">
            <a:extLst>
              <a:ext uri="{FF2B5EF4-FFF2-40B4-BE49-F238E27FC236}">
                <a16:creationId xmlns:a16="http://schemas.microsoft.com/office/drawing/2014/main" id="{C869CC7C-67C3-BEBC-6DC8-6E2ED04F485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7268" y="272997"/>
            <a:ext cx="1300988" cy="465317"/>
          </a:xfrm>
          <a:prstGeom prst="rect">
            <a:avLst/>
          </a:prstGeom>
        </p:spPr>
      </p:pic>
      <p:sp>
        <p:nvSpPr>
          <p:cNvPr id="2" name="Rubrik 1">
            <a:extLst>
              <a:ext uri="{FF2B5EF4-FFF2-40B4-BE49-F238E27FC236}">
                <a16:creationId xmlns:a16="http://schemas.microsoft.com/office/drawing/2014/main" id="{C06FD3E2-313C-E9AC-F633-6B3F2F92FB01}"/>
              </a:ext>
            </a:extLst>
          </p:cNvPr>
          <p:cNvSpPr>
            <a:spLocks noGrp="1"/>
          </p:cNvSpPr>
          <p:nvPr>
            <p:ph type="ctrTitle"/>
          </p:nvPr>
        </p:nvSpPr>
        <p:spPr>
          <a:xfrm>
            <a:off x="618744" y="976059"/>
            <a:ext cx="5297424" cy="2387600"/>
          </a:xfrm>
        </p:spPr>
        <p:txBody>
          <a:bodyPr anchor="b">
            <a:normAutofit/>
          </a:bodyPr>
          <a:lstStyle>
            <a:lvl1pPr algn="l">
              <a:defRPr sz="5000" spc="-100" baseline="0">
                <a:solidFill>
                  <a:schemeClr val="accent3"/>
                </a:solidFill>
              </a:defRPr>
            </a:lvl1pPr>
          </a:lstStyle>
          <a:p>
            <a:r>
              <a:rPr lang="sv-SE"/>
              <a:t>Klicka här för att ändra mall för rubrikformat</a:t>
            </a:r>
            <a:endParaRPr lang="sv-SE" dirty="0"/>
          </a:p>
        </p:txBody>
      </p:sp>
      <p:sp>
        <p:nvSpPr>
          <p:cNvPr id="3" name="Underrubrik 2">
            <a:extLst>
              <a:ext uri="{FF2B5EF4-FFF2-40B4-BE49-F238E27FC236}">
                <a16:creationId xmlns:a16="http://schemas.microsoft.com/office/drawing/2014/main" id="{DBB8D4A9-8EE5-32FA-5130-AC00C40869A3}"/>
              </a:ext>
            </a:extLst>
          </p:cNvPr>
          <p:cNvSpPr>
            <a:spLocks noGrp="1"/>
          </p:cNvSpPr>
          <p:nvPr>
            <p:ph type="subTitle" idx="1"/>
          </p:nvPr>
        </p:nvSpPr>
        <p:spPr>
          <a:xfrm>
            <a:off x="658368" y="3574606"/>
            <a:ext cx="5257800" cy="1655762"/>
          </a:xfrm>
        </p:spPr>
        <p:txBody>
          <a:bodyPr>
            <a:norm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endParaRPr lang="sv-SE" dirty="0"/>
          </a:p>
        </p:txBody>
      </p:sp>
      <p:sp>
        <p:nvSpPr>
          <p:cNvPr id="10" name="Platshållare för bild 9">
            <a:extLst>
              <a:ext uri="{FF2B5EF4-FFF2-40B4-BE49-F238E27FC236}">
                <a16:creationId xmlns:a16="http://schemas.microsoft.com/office/drawing/2014/main" id="{B3A0D017-C2AD-5F08-B3AA-11B06F7A3357}"/>
              </a:ext>
            </a:extLst>
          </p:cNvPr>
          <p:cNvSpPr>
            <a:spLocks noGrp="1"/>
          </p:cNvSpPr>
          <p:nvPr>
            <p:ph type="pic" sz="quarter" idx="13"/>
          </p:nvPr>
        </p:nvSpPr>
        <p:spPr>
          <a:xfrm>
            <a:off x="6199188" y="0"/>
            <a:ext cx="5992812" cy="6856413"/>
          </a:xfrm>
        </p:spPr>
        <p:txBody>
          <a:bodyPr/>
          <a:lstStyle/>
          <a:p>
            <a:r>
              <a:rPr lang="sv-SE"/>
              <a:t>Klicka på ikonen för att lägga till en bild</a:t>
            </a:r>
          </a:p>
        </p:txBody>
      </p:sp>
    </p:spTree>
    <p:extLst>
      <p:ext uri="{BB962C8B-B14F-4D97-AF65-F5344CB8AC3E}">
        <p14:creationId xmlns:p14="http://schemas.microsoft.com/office/powerpoint/2010/main" val="6705886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Rubrikbild ljus">
    <p:bg>
      <p:bgPr>
        <a:solidFill>
          <a:srgbClr val="FEF4F0"/>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06FD3E2-313C-E9AC-F633-6B3F2F92FB01}"/>
              </a:ext>
            </a:extLst>
          </p:cNvPr>
          <p:cNvSpPr>
            <a:spLocks noGrp="1"/>
          </p:cNvSpPr>
          <p:nvPr>
            <p:ph type="ctrTitle"/>
          </p:nvPr>
        </p:nvSpPr>
        <p:spPr>
          <a:xfrm>
            <a:off x="609600" y="1618130"/>
            <a:ext cx="9144000" cy="2387600"/>
          </a:xfrm>
        </p:spPr>
        <p:txBody>
          <a:bodyPr anchor="b">
            <a:normAutofit/>
          </a:bodyPr>
          <a:lstStyle>
            <a:lvl1pPr algn="l">
              <a:defRPr sz="5000" spc="-100" baseline="0">
                <a:solidFill>
                  <a:schemeClr val="accent2"/>
                </a:solidFill>
              </a:defRPr>
            </a:lvl1pPr>
          </a:lstStyle>
          <a:p>
            <a:r>
              <a:rPr lang="sv-SE"/>
              <a:t>Klicka här för att ändra mall för rubrikformat</a:t>
            </a:r>
            <a:endParaRPr lang="sv-SE" dirty="0"/>
          </a:p>
        </p:txBody>
      </p:sp>
      <p:sp>
        <p:nvSpPr>
          <p:cNvPr id="3" name="Underrubrik 2">
            <a:extLst>
              <a:ext uri="{FF2B5EF4-FFF2-40B4-BE49-F238E27FC236}">
                <a16:creationId xmlns:a16="http://schemas.microsoft.com/office/drawing/2014/main" id="{DBB8D4A9-8EE5-32FA-5130-AC00C40869A3}"/>
              </a:ext>
            </a:extLst>
          </p:cNvPr>
          <p:cNvSpPr>
            <a:spLocks noGrp="1"/>
          </p:cNvSpPr>
          <p:nvPr>
            <p:ph type="subTitle" idx="1"/>
          </p:nvPr>
        </p:nvSpPr>
        <p:spPr>
          <a:xfrm>
            <a:off x="609600" y="4239582"/>
            <a:ext cx="9144000" cy="1655762"/>
          </a:xfrm>
        </p:spPr>
        <p:txBody>
          <a:bodyPr>
            <a:normAutofit/>
          </a:bodyPr>
          <a:lstStyle>
            <a:lvl1pPr marL="0" indent="0" algn="l">
              <a:buNone/>
              <a:defRPr sz="20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endParaRPr lang="sv-SE" dirty="0"/>
          </a:p>
        </p:txBody>
      </p:sp>
      <p:sp>
        <p:nvSpPr>
          <p:cNvPr id="10" name="textruta 9">
            <a:extLst>
              <a:ext uri="{FF2B5EF4-FFF2-40B4-BE49-F238E27FC236}">
                <a16:creationId xmlns:a16="http://schemas.microsoft.com/office/drawing/2014/main" id="{2A9FA0D8-9DA4-51C0-0E25-AFF46EF2F396}"/>
              </a:ext>
            </a:extLst>
          </p:cNvPr>
          <p:cNvSpPr txBox="1"/>
          <p:nvPr userDrawn="1"/>
        </p:nvSpPr>
        <p:spPr>
          <a:xfrm>
            <a:off x="666701" y="121519"/>
            <a:ext cx="511679" cy="230832"/>
          </a:xfrm>
          <a:prstGeom prst="rect">
            <a:avLst/>
          </a:prstGeom>
          <a:noFill/>
        </p:spPr>
        <p:txBody>
          <a:bodyPr wrap="none" rtlCol="0">
            <a:spAutoFit/>
          </a:bodyPr>
          <a:lstStyle/>
          <a:p>
            <a:r>
              <a:rPr lang="sv-SE" sz="900" b="1" dirty="0">
                <a:solidFill>
                  <a:schemeClr val="tx1"/>
                </a:solidFill>
              </a:rPr>
              <a:t>SPSM</a:t>
            </a:r>
          </a:p>
        </p:txBody>
      </p:sp>
      <p:sp>
        <p:nvSpPr>
          <p:cNvPr id="5" name="Platshållare för sidfot 4">
            <a:extLst>
              <a:ext uri="{FF2B5EF4-FFF2-40B4-BE49-F238E27FC236}">
                <a16:creationId xmlns:a16="http://schemas.microsoft.com/office/drawing/2014/main" id="{AE3526BF-527A-AD3B-BC61-794DD91D167A}"/>
              </a:ext>
            </a:extLst>
          </p:cNvPr>
          <p:cNvSpPr>
            <a:spLocks noGrp="1"/>
          </p:cNvSpPr>
          <p:nvPr>
            <p:ph type="ftr" sz="quarter" idx="11"/>
          </p:nvPr>
        </p:nvSpPr>
        <p:spPr/>
        <p:txBody>
          <a:bodyPr/>
          <a:lstStyle>
            <a:lvl1pPr>
              <a:defRPr>
                <a:solidFill>
                  <a:schemeClr val="tx1"/>
                </a:solidFill>
              </a:defRPr>
            </a:lvl1pPr>
          </a:lstStyle>
          <a:p>
            <a:r>
              <a:rPr lang="sv-SE"/>
              <a:t>1</a:t>
            </a:r>
            <a:endParaRPr lang="sv-SE" dirty="0"/>
          </a:p>
        </p:txBody>
      </p:sp>
      <p:sp>
        <p:nvSpPr>
          <p:cNvPr id="4" name="Platshållare för datum 3">
            <a:extLst>
              <a:ext uri="{FF2B5EF4-FFF2-40B4-BE49-F238E27FC236}">
                <a16:creationId xmlns:a16="http://schemas.microsoft.com/office/drawing/2014/main" id="{ACFC1620-3F6E-7D25-8E88-C4981877F21F}"/>
              </a:ext>
            </a:extLst>
          </p:cNvPr>
          <p:cNvSpPr>
            <a:spLocks noGrp="1"/>
          </p:cNvSpPr>
          <p:nvPr>
            <p:ph type="dt" sz="half" idx="10"/>
          </p:nvPr>
        </p:nvSpPr>
        <p:spPr/>
        <p:txBody>
          <a:bodyPr/>
          <a:lstStyle>
            <a:lvl1pPr>
              <a:defRPr>
                <a:solidFill>
                  <a:schemeClr val="tx1"/>
                </a:solidFill>
              </a:defRPr>
            </a:lvl1pPr>
          </a:lstStyle>
          <a:p>
            <a:fld id="{A11A7232-60E9-4AF0-96A1-3C060776D916}" type="datetime1">
              <a:rPr lang="sv-SE" smtClean="0"/>
              <a:t>2023-11-23</a:t>
            </a:fld>
            <a:endParaRPr lang="sv-SE"/>
          </a:p>
        </p:txBody>
      </p:sp>
      <p:sp>
        <p:nvSpPr>
          <p:cNvPr id="6" name="Platshållare för bildnummer 5">
            <a:extLst>
              <a:ext uri="{FF2B5EF4-FFF2-40B4-BE49-F238E27FC236}">
                <a16:creationId xmlns:a16="http://schemas.microsoft.com/office/drawing/2014/main" id="{1ADA811E-BDA2-C7BF-892E-83BC147E3334}"/>
              </a:ext>
            </a:extLst>
          </p:cNvPr>
          <p:cNvSpPr>
            <a:spLocks noGrp="1"/>
          </p:cNvSpPr>
          <p:nvPr>
            <p:ph type="sldNum" sz="quarter" idx="12"/>
          </p:nvPr>
        </p:nvSpPr>
        <p:spPr/>
        <p:txBody>
          <a:bodyPr/>
          <a:lstStyle>
            <a:lvl1pPr>
              <a:defRPr>
                <a:solidFill>
                  <a:schemeClr val="tx1"/>
                </a:solidFill>
              </a:defRPr>
            </a:lvl1pPr>
          </a:lstStyle>
          <a:p>
            <a:fld id="{182FD58A-E386-4DDC-A617-44C671F00123}" type="slidenum">
              <a:rPr lang="sv-SE" smtClean="0"/>
              <a:pPr/>
              <a:t>‹#›</a:t>
            </a:fld>
            <a:endParaRPr lang="sv-SE"/>
          </a:p>
        </p:txBody>
      </p:sp>
      <p:cxnSp>
        <p:nvCxnSpPr>
          <p:cNvPr id="9" name="Rak koppling 8">
            <a:extLst>
              <a:ext uri="{FF2B5EF4-FFF2-40B4-BE49-F238E27FC236}">
                <a16:creationId xmlns:a16="http://schemas.microsoft.com/office/drawing/2014/main" id="{FAB32D74-AD02-CF67-6DAA-68C0F97CDAD8}"/>
              </a:ext>
              <a:ext uri="{C183D7F6-B498-43B3-948B-1728B52AA6E4}">
                <adec:decorative xmlns:adec="http://schemas.microsoft.com/office/drawing/2017/decorative" val="1"/>
              </a:ext>
            </a:extLst>
          </p:cNvPr>
          <p:cNvCxnSpPr>
            <a:cxnSpLocks/>
          </p:cNvCxnSpPr>
          <p:nvPr userDrawn="1"/>
        </p:nvCxnSpPr>
        <p:spPr>
          <a:xfrm>
            <a:off x="761541" y="342826"/>
            <a:ext cx="10728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501319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Rubrikbild ljus med plats för bild">
    <p:bg>
      <p:bgPr>
        <a:solidFill>
          <a:srgbClr val="FEF4F0"/>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06FD3E2-313C-E9AC-F633-6B3F2F92FB01}"/>
              </a:ext>
            </a:extLst>
          </p:cNvPr>
          <p:cNvSpPr>
            <a:spLocks noGrp="1"/>
          </p:cNvSpPr>
          <p:nvPr>
            <p:ph type="ctrTitle"/>
          </p:nvPr>
        </p:nvSpPr>
        <p:spPr>
          <a:xfrm>
            <a:off x="676275" y="902025"/>
            <a:ext cx="5295901" cy="1655759"/>
          </a:xfrm>
        </p:spPr>
        <p:txBody>
          <a:bodyPr anchor="b" anchorCtr="0">
            <a:normAutofit/>
          </a:bodyPr>
          <a:lstStyle>
            <a:lvl1pPr algn="l">
              <a:defRPr sz="3500" spc="-100" baseline="0">
                <a:solidFill>
                  <a:schemeClr val="accent2"/>
                </a:solidFill>
              </a:defRPr>
            </a:lvl1pPr>
          </a:lstStyle>
          <a:p>
            <a:r>
              <a:rPr lang="sv-SE"/>
              <a:t>Klicka här för att ändra mall för rubrikformat</a:t>
            </a:r>
            <a:endParaRPr lang="sv-SE" dirty="0"/>
          </a:p>
        </p:txBody>
      </p:sp>
      <p:sp>
        <p:nvSpPr>
          <p:cNvPr id="3" name="Underrubrik 2">
            <a:extLst>
              <a:ext uri="{FF2B5EF4-FFF2-40B4-BE49-F238E27FC236}">
                <a16:creationId xmlns:a16="http://schemas.microsoft.com/office/drawing/2014/main" id="{DBB8D4A9-8EE5-32FA-5130-AC00C40869A3}"/>
              </a:ext>
            </a:extLst>
          </p:cNvPr>
          <p:cNvSpPr>
            <a:spLocks noGrp="1"/>
          </p:cNvSpPr>
          <p:nvPr>
            <p:ph type="subTitle" idx="1"/>
          </p:nvPr>
        </p:nvSpPr>
        <p:spPr>
          <a:xfrm>
            <a:off x="666750" y="2677482"/>
            <a:ext cx="5295900" cy="1655762"/>
          </a:xfrm>
        </p:spPr>
        <p:txBody>
          <a:bodyPr>
            <a:normAutofit/>
          </a:bodyPr>
          <a:lstStyle>
            <a:lvl1pPr marL="0" indent="0" algn="l">
              <a:buNone/>
              <a:defRPr sz="17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endParaRPr lang="sv-SE" dirty="0"/>
          </a:p>
        </p:txBody>
      </p:sp>
      <p:sp>
        <p:nvSpPr>
          <p:cNvPr id="10" name="textruta 9">
            <a:extLst>
              <a:ext uri="{FF2B5EF4-FFF2-40B4-BE49-F238E27FC236}">
                <a16:creationId xmlns:a16="http://schemas.microsoft.com/office/drawing/2014/main" id="{2A9FA0D8-9DA4-51C0-0E25-AFF46EF2F396}"/>
              </a:ext>
            </a:extLst>
          </p:cNvPr>
          <p:cNvSpPr txBox="1"/>
          <p:nvPr userDrawn="1"/>
        </p:nvSpPr>
        <p:spPr>
          <a:xfrm>
            <a:off x="666701" y="121519"/>
            <a:ext cx="511679" cy="230832"/>
          </a:xfrm>
          <a:prstGeom prst="rect">
            <a:avLst/>
          </a:prstGeom>
          <a:noFill/>
        </p:spPr>
        <p:txBody>
          <a:bodyPr wrap="none" rtlCol="0">
            <a:spAutoFit/>
          </a:bodyPr>
          <a:lstStyle/>
          <a:p>
            <a:r>
              <a:rPr lang="sv-SE" sz="900" b="1" dirty="0">
                <a:solidFill>
                  <a:schemeClr val="tx1"/>
                </a:solidFill>
              </a:rPr>
              <a:t>SPSM</a:t>
            </a:r>
          </a:p>
        </p:txBody>
      </p:sp>
      <p:sp>
        <p:nvSpPr>
          <p:cNvPr id="5" name="Platshållare för sidfot 4">
            <a:extLst>
              <a:ext uri="{FF2B5EF4-FFF2-40B4-BE49-F238E27FC236}">
                <a16:creationId xmlns:a16="http://schemas.microsoft.com/office/drawing/2014/main" id="{AE3526BF-527A-AD3B-BC61-794DD91D167A}"/>
              </a:ext>
            </a:extLst>
          </p:cNvPr>
          <p:cNvSpPr>
            <a:spLocks noGrp="1"/>
          </p:cNvSpPr>
          <p:nvPr>
            <p:ph type="ftr" sz="quarter" idx="11"/>
          </p:nvPr>
        </p:nvSpPr>
        <p:spPr/>
        <p:txBody>
          <a:bodyPr/>
          <a:lstStyle>
            <a:lvl1pPr>
              <a:defRPr>
                <a:solidFill>
                  <a:schemeClr val="tx1"/>
                </a:solidFill>
              </a:defRPr>
            </a:lvl1pPr>
          </a:lstStyle>
          <a:p>
            <a:r>
              <a:rPr lang="sv-SE"/>
              <a:t>1</a:t>
            </a:r>
            <a:endParaRPr lang="sv-SE" dirty="0"/>
          </a:p>
        </p:txBody>
      </p:sp>
      <p:sp>
        <p:nvSpPr>
          <p:cNvPr id="4" name="Platshållare för datum 3">
            <a:extLst>
              <a:ext uri="{FF2B5EF4-FFF2-40B4-BE49-F238E27FC236}">
                <a16:creationId xmlns:a16="http://schemas.microsoft.com/office/drawing/2014/main" id="{ACFC1620-3F6E-7D25-8E88-C4981877F21F}"/>
              </a:ext>
            </a:extLst>
          </p:cNvPr>
          <p:cNvSpPr>
            <a:spLocks noGrp="1"/>
          </p:cNvSpPr>
          <p:nvPr>
            <p:ph type="dt" sz="half" idx="10"/>
          </p:nvPr>
        </p:nvSpPr>
        <p:spPr/>
        <p:txBody>
          <a:bodyPr/>
          <a:lstStyle>
            <a:lvl1pPr>
              <a:defRPr>
                <a:solidFill>
                  <a:schemeClr val="tx1"/>
                </a:solidFill>
              </a:defRPr>
            </a:lvl1pPr>
          </a:lstStyle>
          <a:p>
            <a:fld id="{6D5E6252-89D1-44B3-935E-B3D2992090E4}" type="datetime1">
              <a:rPr lang="sv-SE" smtClean="0"/>
              <a:t>2023-11-23</a:t>
            </a:fld>
            <a:endParaRPr lang="sv-SE"/>
          </a:p>
        </p:txBody>
      </p:sp>
      <p:sp>
        <p:nvSpPr>
          <p:cNvPr id="6" name="Platshållare för bildnummer 5">
            <a:extLst>
              <a:ext uri="{FF2B5EF4-FFF2-40B4-BE49-F238E27FC236}">
                <a16:creationId xmlns:a16="http://schemas.microsoft.com/office/drawing/2014/main" id="{1ADA811E-BDA2-C7BF-892E-83BC147E3334}"/>
              </a:ext>
            </a:extLst>
          </p:cNvPr>
          <p:cNvSpPr>
            <a:spLocks noGrp="1"/>
          </p:cNvSpPr>
          <p:nvPr>
            <p:ph type="sldNum" sz="quarter" idx="12"/>
          </p:nvPr>
        </p:nvSpPr>
        <p:spPr/>
        <p:txBody>
          <a:bodyPr/>
          <a:lstStyle>
            <a:lvl1pPr>
              <a:defRPr>
                <a:solidFill>
                  <a:schemeClr val="tx1"/>
                </a:solidFill>
              </a:defRPr>
            </a:lvl1pPr>
          </a:lstStyle>
          <a:p>
            <a:fld id="{182FD58A-E386-4DDC-A617-44C671F00123}" type="slidenum">
              <a:rPr lang="sv-SE" smtClean="0"/>
              <a:pPr/>
              <a:t>‹#›</a:t>
            </a:fld>
            <a:endParaRPr lang="sv-SE"/>
          </a:p>
        </p:txBody>
      </p:sp>
      <p:sp>
        <p:nvSpPr>
          <p:cNvPr id="16" name="Platshållare för bild 15">
            <a:extLst>
              <a:ext uri="{FF2B5EF4-FFF2-40B4-BE49-F238E27FC236}">
                <a16:creationId xmlns:a16="http://schemas.microsoft.com/office/drawing/2014/main" id="{7B641397-B6BE-747F-FBBA-908F8ECD5F65}"/>
              </a:ext>
            </a:extLst>
          </p:cNvPr>
          <p:cNvSpPr>
            <a:spLocks noGrp="1"/>
          </p:cNvSpPr>
          <p:nvPr>
            <p:ph type="pic" sz="quarter" idx="13"/>
          </p:nvPr>
        </p:nvSpPr>
        <p:spPr>
          <a:xfrm>
            <a:off x="6200775" y="647700"/>
            <a:ext cx="5200650" cy="5800725"/>
          </a:xfrm>
        </p:spPr>
        <p:txBody>
          <a:bodyPr/>
          <a:lstStyle/>
          <a:p>
            <a:r>
              <a:rPr lang="sv-SE"/>
              <a:t>Klicka på ikonen för att lägga till en bild</a:t>
            </a:r>
          </a:p>
        </p:txBody>
      </p:sp>
      <p:cxnSp>
        <p:nvCxnSpPr>
          <p:cNvPr id="9" name="Rak koppling 8">
            <a:extLst>
              <a:ext uri="{FF2B5EF4-FFF2-40B4-BE49-F238E27FC236}">
                <a16:creationId xmlns:a16="http://schemas.microsoft.com/office/drawing/2014/main" id="{FAB32D74-AD02-CF67-6DAA-68C0F97CDAD8}"/>
              </a:ext>
              <a:ext uri="{C183D7F6-B498-43B3-948B-1728B52AA6E4}">
                <adec:decorative xmlns:adec="http://schemas.microsoft.com/office/drawing/2017/decorative" val="1"/>
              </a:ext>
            </a:extLst>
          </p:cNvPr>
          <p:cNvCxnSpPr>
            <a:cxnSpLocks/>
          </p:cNvCxnSpPr>
          <p:nvPr userDrawn="1"/>
        </p:nvCxnSpPr>
        <p:spPr>
          <a:xfrm>
            <a:off x="761541" y="342826"/>
            <a:ext cx="10728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189992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Foto och beskrivning">
    <p:bg>
      <p:bgPr>
        <a:solidFill>
          <a:srgbClr val="FEF4F0"/>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D2AE9B8-65FD-DBD6-6BDA-810C7B329FCB}"/>
              </a:ext>
            </a:extLst>
          </p:cNvPr>
          <p:cNvSpPr>
            <a:spLocks noGrp="1"/>
          </p:cNvSpPr>
          <p:nvPr>
            <p:ph type="title"/>
          </p:nvPr>
        </p:nvSpPr>
        <p:spPr>
          <a:xfrm>
            <a:off x="665372" y="5838825"/>
            <a:ext cx="10515600" cy="811612"/>
          </a:xfrm>
        </p:spPr>
        <p:txBody>
          <a:bodyPr anchor="t" anchorCtr="0">
            <a:normAutofit/>
          </a:bodyPr>
          <a:lstStyle>
            <a:lvl1pPr>
              <a:defRPr sz="1700">
                <a:solidFill>
                  <a:schemeClr val="tx1"/>
                </a:solidFill>
                <a:latin typeface="+mn-lt"/>
              </a:defRPr>
            </a:lvl1pPr>
          </a:lstStyle>
          <a:p>
            <a:r>
              <a:rPr lang="sv-SE"/>
              <a:t>Klicka här för att ändra mall för rubrikformat</a:t>
            </a:r>
            <a:endParaRPr lang="sv-SE" dirty="0"/>
          </a:p>
        </p:txBody>
      </p:sp>
      <p:sp>
        <p:nvSpPr>
          <p:cNvPr id="4" name="Platshållare för sidfot 3">
            <a:extLst>
              <a:ext uri="{FF2B5EF4-FFF2-40B4-BE49-F238E27FC236}">
                <a16:creationId xmlns:a16="http://schemas.microsoft.com/office/drawing/2014/main" id="{F25A6EB3-5C64-4BC3-F7B0-1B6EE2649655}"/>
              </a:ext>
            </a:extLst>
          </p:cNvPr>
          <p:cNvSpPr>
            <a:spLocks noGrp="1"/>
          </p:cNvSpPr>
          <p:nvPr>
            <p:ph type="ftr" sz="quarter" idx="11"/>
          </p:nvPr>
        </p:nvSpPr>
        <p:spPr/>
        <p:txBody>
          <a:bodyPr/>
          <a:lstStyle/>
          <a:p>
            <a:r>
              <a:rPr lang="sv-SE"/>
              <a:t>1</a:t>
            </a:r>
          </a:p>
        </p:txBody>
      </p:sp>
      <p:sp>
        <p:nvSpPr>
          <p:cNvPr id="3" name="Platshållare för datum 2">
            <a:extLst>
              <a:ext uri="{FF2B5EF4-FFF2-40B4-BE49-F238E27FC236}">
                <a16:creationId xmlns:a16="http://schemas.microsoft.com/office/drawing/2014/main" id="{47BAE95B-2559-ED1B-6634-A3474D45E63E}"/>
              </a:ext>
            </a:extLst>
          </p:cNvPr>
          <p:cNvSpPr>
            <a:spLocks noGrp="1"/>
          </p:cNvSpPr>
          <p:nvPr>
            <p:ph type="dt" sz="half" idx="10"/>
          </p:nvPr>
        </p:nvSpPr>
        <p:spPr/>
        <p:txBody>
          <a:bodyPr/>
          <a:lstStyle/>
          <a:p>
            <a:fld id="{7DFD98A9-DA6E-44AE-AB46-BB2C2E52EBEE}" type="datetime1">
              <a:rPr lang="sv-SE" smtClean="0"/>
              <a:t>2023-11-23</a:t>
            </a:fld>
            <a:endParaRPr lang="sv-SE"/>
          </a:p>
        </p:txBody>
      </p:sp>
      <p:sp>
        <p:nvSpPr>
          <p:cNvPr id="5" name="Platshållare för bildnummer 4">
            <a:extLst>
              <a:ext uri="{FF2B5EF4-FFF2-40B4-BE49-F238E27FC236}">
                <a16:creationId xmlns:a16="http://schemas.microsoft.com/office/drawing/2014/main" id="{4D93293C-520A-B801-0EC1-07E90501E3C8}"/>
              </a:ext>
            </a:extLst>
          </p:cNvPr>
          <p:cNvSpPr>
            <a:spLocks noGrp="1"/>
          </p:cNvSpPr>
          <p:nvPr>
            <p:ph type="sldNum" sz="quarter" idx="12"/>
          </p:nvPr>
        </p:nvSpPr>
        <p:spPr/>
        <p:txBody>
          <a:bodyPr/>
          <a:lstStyle/>
          <a:p>
            <a:fld id="{182FD58A-E386-4DDC-A617-44C671F00123}" type="slidenum">
              <a:rPr lang="sv-SE" smtClean="0"/>
              <a:t>‹#›</a:t>
            </a:fld>
            <a:endParaRPr lang="sv-SE"/>
          </a:p>
        </p:txBody>
      </p:sp>
      <p:sp>
        <p:nvSpPr>
          <p:cNvPr id="9" name="Platshållare för bild 8">
            <a:extLst>
              <a:ext uri="{FF2B5EF4-FFF2-40B4-BE49-F238E27FC236}">
                <a16:creationId xmlns:a16="http://schemas.microsoft.com/office/drawing/2014/main" id="{843BED4C-3886-08E2-BA08-9D18CB4BEAC4}"/>
              </a:ext>
            </a:extLst>
          </p:cNvPr>
          <p:cNvSpPr>
            <a:spLocks noGrp="1"/>
          </p:cNvSpPr>
          <p:nvPr>
            <p:ph type="pic" sz="quarter" idx="13"/>
          </p:nvPr>
        </p:nvSpPr>
        <p:spPr>
          <a:xfrm>
            <a:off x="762000" y="638175"/>
            <a:ext cx="10648950" cy="5057775"/>
          </a:xfrm>
        </p:spPr>
        <p:txBody>
          <a:bodyPr/>
          <a:lstStyle/>
          <a:p>
            <a:r>
              <a:rPr lang="sv-SE"/>
              <a:t>Klicka på ikonen för att lägga till en bild</a:t>
            </a:r>
          </a:p>
        </p:txBody>
      </p:sp>
    </p:spTree>
    <p:extLst>
      <p:ext uri="{BB962C8B-B14F-4D97-AF65-F5344CB8AC3E}">
        <p14:creationId xmlns:p14="http://schemas.microsoft.com/office/powerpoint/2010/main" val="15282842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68E3328-DA5A-275A-20CA-6B1B96FF0CEE}"/>
              </a:ext>
            </a:extLst>
          </p:cNvPr>
          <p:cNvSpPr>
            <a:spLocks noGrp="1"/>
          </p:cNvSpPr>
          <p:nvPr>
            <p:ph type="title"/>
          </p:nvPr>
        </p:nvSpPr>
        <p:spPr/>
        <p:txBody>
          <a:bodyPr anchor="b" anchorCtr="0"/>
          <a:lstStyle/>
          <a:p>
            <a:r>
              <a:rPr lang="sv-SE"/>
              <a:t>Klicka här för att ändra mall för rubrikformat</a:t>
            </a:r>
            <a:endParaRPr lang="sv-SE" dirty="0"/>
          </a:p>
        </p:txBody>
      </p:sp>
      <p:sp>
        <p:nvSpPr>
          <p:cNvPr id="3" name="Platshållare för innehåll 2">
            <a:extLst>
              <a:ext uri="{FF2B5EF4-FFF2-40B4-BE49-F238E27FC236}">
                <a16:creationId xmlns:a16="http://schemas.microsoft.com/office/drawing/2014/main" id="{5E8C198A-389D-9629-AAB5-B976E2E7A2BF}"/>
              </a:ext>
            </a:extLst>
          </p:cNvPr>
          <p:cNvSpPr>
            <a:spLocks noGrp="1"/>
          </p:cNvSpPr>
          <p:nvPr>
            <p:ph idx="1"/>
          </p:nvPr>
        </p:nvSpPr>
        <p:spPr>
          <a:xfrm>
            <a:off x="694865" y="2145363"/>
            <a:ext cx="10505155" cy="4352400"/>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5" name="Platshållare för sidfot 4">
            <a:extLst>
              <a:ext uri="{FF2B5EF4-FFF2-40B4-BE49-F238E27FC236}">
                <a16:creationId xmlns:a16="http://schemas.microsoft.com/office/drawing/2014/main" id="{8EE367FF-4B03-1CD3-187C-8B3C22287736}"/>
              </a:ext>
            </a:extLst>
          </p:cNvPr>
          <p:cNvSpPr>
            <a:spLocks noGrp="1"/>
          </p:cNvSpPr>
          <p:nvPr>
            <p:ph type="ftr" sz="quarter" idx="11"/>
          </p:nvPr>
        </p:nvSpPr>
        <p:spPr/>
        <p:txBody>
          <a:bodyPr/>
          <a:lstStyle/>
          <a:p>
            <a:r>
              <a:rPr lang="sv-SE"/>
              <a:t>1</a:t>
            </a:r>
          </a:p>
        </p:txBody>
      </p:sp>
      <p:sp>
        <p:nvSpPr>
          <p:cNvPr id="4" name="Platshållare för datum 3">
            <a:extLst>
              <a:ext uri="{FF2B5EF4-FFF2-40B4-BE49-F238E27FC236}">
                <a16:creationId xmlns:a16="http://schemas.microsoft.com/office/drawing/2014/main" id="{263AD9C2-4364-2ADA-5684-DA6246FC46CC}"/>
              </a:ext>
            </a:extLst>
          </p:cNvPr>
          <p:cNvSpPr>
            <a:spLocks noGrp="1"/>
          </p:cNvSpPr>
          <p:nvPr>
            <p:ph type="dt" sz="half" idx="10"/>
          </p:nvPr>
        </p:nvSpPr>
        <p:spPr/>
        <p:txBody>
          <a:bodyPr/>
          <a:lstStyle/>
          <a:p>
            <a:fld id="{549B8061-AA50-446E-9049-B6A7A269CC5E}" type="datetime1">
              <a:rPr lang="sv-SE" smtClean="0"/>
              <a:t>2023-11-23</a:t>
            </a:fld>
            <a:endParaRPr lang="sv-SE"/>
          </a:p>
        </p:txBody>
      </p:sp>
      <p:sp>
        <p:nvSpPr>
          <p:cNvPr id="6" name="Platshållare för bildnummer 5">
            <a:extLst>
              <a:ext uri="{FF2B5EF4-FFF2-40B4-BE49-F238E27FC236}">
                <a16:creationId xmlns:a16="http://schemas.microsoft.com/office/drawing/2014/main" id="{CC5F02AD-CB08-8879-324D-E100FC42D544}"/>
              </a:ext>
            </a:extLst>
          </p:cNvPr>
          <p:cNvSpPr>
            <a:spLocks noGrp="1"/>
          </p:cNvSpPr>
          <p:nvPr>
            <p:ph type="sldNum" sz="quarter" idx="12"/>
          </p:nvPr>
        </p:nvSpPr>
        <p:spPr/>
        <p:txBody>
          <a:bodyPr/>
          <a:lstStyle/>
          <a:p>
            <a:fld id="{182FD58A-E386-4DDC-A617-44C671F00123}" type="slidenum">
              <a:rPr lang="sv-SE" smtClean="0"/>
              <a:t>‹#›</a:t>
            </a:fld>
            <a:endParaRPr lang="sv-SE"/>
          </a:p>
        </p:txBody>
      </p:sp>
    </p:spTree>
    <p:extLst>
      <p:ext uri="{BB962C8B-B14F-4D97-AF65-F5344CB8AC3E}">
        <p14:creationId xmlns:p14="http://schemas.microsoft.com/office/powerpoint/2010/main" val="7215928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612F5AD-4E79-616B-35F1-57F39E51EE32}"/>
              </a:ext>
            </a:extLst>
          </p:cNvPr>
          <p:cNvSpPr>
            <a:spLocks noGrp="1"/>
          </p:cNvSpPr>
          <p:nvPr>
            <p:ph type="title"/>
          </p:nvPr>
        </p:nvSpPr>
        <p:spPr>
          <a:xfrm>
            <a:off x="684422" y="552849"/>
            <a:ext cx="10515600" cy="1325563"/>
          </a:xfrm>
        </p:spPr>
        <p:txBody>
          <a:bodyPr anchor="b" anchorCtr="0"/>
          <a:lstStyle/>
          <a:p>
            <a:r>
              <a:rPr lang="sv-SE"/>
              <a:t>Klicka här för att ändra mall för rubrikformat</a:t>
            </a:r>
            <a:endParaRPr lang="sv-SE" dirty="0"/>
          </a:p>
        </p:txBody>
      </p:sp>
      <p:sp>
        <p:nvSpPr>
          <p:cNvPr id="3" name="Platshållare för innehåll 2">
            <a:extLst>
              <a:ext uri="{FF2B5EF4-FFF2-40B4-BE49-F238E27FC236}">
                <a16:creationId xmlns:a16="http://schemas.microsoft.com/office/drawing/2014/main" id="{9B66C5BF-94CB-B371-BD51-A6682F703F07}"/>
              </a:ext>
            </a:extLst>
          </p:cNvPr>
          <p:cNvSpPr>
            <a:spLocks noGrp="1"/>
          </p:cNvSpPr>
          <p:nvPr>
            <p:ph sz="half" idx="1"/>
          </p:nvPr>
        </p:nvSpPr>
        <p:spPr>
          <a:xfrm>
            <a:off x="695325" y="2145600"/>
            <a:ext cx="5181600" cy="43513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4" name="Platshållare för innehåll 3">
            <a:extLst>
              <a:ext uri="{FF2B5EF4-FFF2-40B4-BE49-F238E27FC236}">
                <a16:creationId xmlns:a16="http://schemas.microsoft.com/office/drawing/2014/main" id="{240645DD-F99A-BB8D-82FE-6FACB63BAC95}"/>
              </a:ext>
            </a:extLst>
          </p:cNvPr>
          <p:cNvSpPr>
            <a:spLocks noGrp="1"/>
          </p:cNvSpPr>
          <p:nvPr>
            <p:ph sz="half" idx="2"/>
          </p:nvPr>
        </p:nvSpPr>
        <p:spPr>
          <a:xfrm>
            <a:off x="6096000" y="2145600"/>
            <a:ext cx="5181600" cy="43513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sidfot 5">
            <a:extLst>
              <a:ext uri="{FF2B5EF4-FFF2-40B4-BE49-F238E27FC236}">
                <a16:creationId xmlns:a16="http://schemas.microsoft.com/office/drawing/2014/main" id="{2B4F05D4-749F-0A9B-115F-A8B98DABA15A}"/>
              </a:ext>
            </a:extLst>
          </p:cNvPr>
          <p:cNvSpPr>
            <a:spLocks noGrp="1"/>
          </p:cNvSpPr>
          <p:nvPr>
            <p:ph type="ftr" sz="quarter" idx="11"/>
          </p:nvPr>
        </p:nvSpPr>
        <p:spPr/>
        <p:txBody>
          <a:bodyPr/>
          <a:lstStyle/>
          <a:p>
            <a:r>
              <a:rPr lang="sv-SE"/>
              <a:t>1</a:t>
            </a:r>
          </a:p>
        </p:txBody>
      </p:sp>
      <p:sp>
        <p:nvSpPr>
          <p:cNvPr id="5" name="Platshållare för datum 4">
            <a:extLst>
              <a:ext uri="{FF2B5EF4-FFF2-40B4-BE49-F238E27FC236}">
                <a16:creationId xmlns:a16="http://schemas.microsoft.com/office/drawing/2014/main" id="{13733BCD-A0F9-B26C-2C10-7F99CF9ECEB8}"/>
              </a:ext>
            </a:extLst>
          </p:cNvPr>
          <p:cNvSpPr>
            <a:spLocks noGrp="1"/>
          </p:cNvSpPr>
          <p:nvPr>
            <p:ph type="dt" sz="half" idx="10"/>
          </p:nvPr>
        </p:nvSpPr>
        <p:spPr/>
        <p:txBody>
          <a:bodyPr/>
          <a:lstStyle/>
          <a:p>
            <a:fld id="{9BA8EC7D-0462-4ED7-A122-4973AD225B81}" type="datetime1">
              <a:rPr lang="sv-SE" smtClean="0"/>
              <a:t>2023-11-23</a:t>
            </a:fld>
            <a:endParaRPr lang="sv-SE"/>
          </a:p>
        </p:txBody>
      </p:sp>
      <p:sp>
        <p:nvSpPr>
          <p:cNvPr id="7" name="Platshållare för bildnummer 6">
            <a:extLst>
              <a:ext uri="{FF2B5EF4-FFF2-40B4-BE49-F238E27FC236}">
                <a16:creationId xmlns:a16="http://schemas.microsoft.com/office/drawing/2014/main" id="{D129F30A-8DCF-1556-3B66-A16D0F53A5C6}"/>
              </a:ext>
            </a:extLst>
          </p:cNvPr>
          <p:cNvSpPr>
            <a:spLocks noGrp="1"/>
          </p:cNvSpPr>
          <p:nvPr>
            <p:ph type="sldNum" sz="quarter" idx="12"/>
          </p:nvPr>
        </p:nvSpPr>
        <p:spPr/>
        <p:txBody>
          <a:bodyPr/>
          <a:lstStyle/>
          <a:p>
            <a:fld id="{182FD58A-E386-4DDC-A617-44C671F00123}" type="slidenum">
              <a:rPr lang="sv-SE" smtClean="0"/>
              <a:t>‹#›</a:t>
            </a:fld>
            <a:endParaRPr lang="sv-SE"/>
          </a:p>
        </p:txBody>
      </p:sp>
    </p:spTree>
    <p:extLst>
      <p:ext uri="{BB962C8B-B14F-4D97-AF65-F5344CB8AC3E}">
        <p14:creationId xmlns:p14="http://schemas.microsoft.com/office/powerpoint/2010/main" val="42927493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Rubrik till två-spal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612F5AD-4E79-616B-35F1-57F39E51EE32}"/>
              </a:ext>
            </a:extLst>
          </p:cNvPr>
          <p:cNvSpPr>
            <a:spLocks noGrp="1"/>
          </p:cNvSpPr>
          <p:nvPr>
            <p:ph type="title"/>
          </p:nvPr>
        </p:nvSpPr>
        <p:spPr>
          <a:xfrm>
            <a:off x="684422" y="552849"/>
            <a:ext cx="10593178" cy="1325563"/>
          </a:xfrm>
        </p:spPr>
        <p:txBody>
          <a:bodyPr anchor="b" anchorCtr="0"/>
          <a:lstStyle/>
          <a:p>
            <a:r>
              <a:rPr lang="sv-SE"/>
              <a:t>Klicka här för att ändra mall för rubrikformat</a:t>
            </a:r>
            <a:endParaRPr lang="sv-SE" dirty="0"/>
          </a:p>
        </p:txBody>
      </p:sp>
      <p:sp>
        <p:nvSpPr>
          <p:cNvPr id="9" name="Platshållare för text 8">
            <a:extLst>
              <a:ext uri="{FF2B5EF4-FFF2-40B4-BE49-F238E27FC236}">
                <a16:creationId xmlns:a16="http://schemas.microsoft.com/office/drawing/2014/main" id="{7294E77D-B4E0-89EF-3E03-FBFE5CD39F7B}"/>
              </a:ext>
            </a:extLst>
          </p:cNvPr>
          <p:cNvSpPr>
            <a:spLocks noGrp="1"/>
          </p:cNvSpPr>
          <p:nvPr>
            <p:ph type="body" sz="quarter" idx="13" hasCustomPrompt="1"/>
          </p:nvPr>
        </p:nvSpPr>
        <p:spPr>
          <a:xfrm>
            <a:off x="695325" y="2178050"/>
            <a:ext cx="5181600" cy="4351338"/>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sv-SE" dirty="0"/>
              <a:t>Skriv text här</a:t>
            </a:r>
          </a:p>
        </p:txBody>
      </p:sp>
      <p:sp>
        <p:nvSpPr>
          <p:cNvPr id="10" name="Platshållare för text 8">
            <a:extLst>
              <a:ext uri="{FF2B5EF4-FFF2-40B4-BE49-F238E27FC236}">
                <a16:creationId xmlns:a16="http://schemas.microsoft.com/office/drawing/2014/main" id="{0B48EF2D-EF9E-E831-7A4A-EC017CBE5283}"/>
              </a:ext>
            </a:extLst>
          </p:cNvPr>
          <p:cNvSpPr>
            <a:spLocks noGrp="1"/>
          </p:cNvSpPr>
          <p:nvPr>
            <p:ph type="body" sz="quarter" idx="14" hasCustomPrompt="1"/>
          </p:nvPr>
        </p:nvSpPr>
        <p:spPr>
          <a:xfrm>
            <a:off x="6096000" y="2178050"/>
            <a:ext cx="5181600" cy="4351338"/>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sv-SE" dirty="0"/>
              <a:t>Skriv text här</a:t>
            </a:r>
          </a:p>
        </p:txBody>
      </p:sp>
      <p:sp>
        <p:nvSpPr>
          <p:cNvPr id="6" name="Platshållare för sidfot 5">
            <a:extLst>
              <a:ext uri="{FF2B5EF4-FFF2-40B4-BE49-F238E27FC236}">
                <a16:creationId xmlns:a16="http://schemas.microsoft.com/office/drawing/2014/main" id="{2B4F05D4-749F-0A9B-115F-A8B98DABA15A}"/>
              </a:ext>
            </a:extLst>
          </p:cNvPr>
          <p:cNvSpPr>
            <a:spLocks noGrp="1"/>
          </p:cNvSpPr>
          <p:nvPr>
            <p:ph type="ftr" sz="quarter" idx="11"/>
          </p:nvPr>
        </p:nvSpPr>
        <p:spPr/>
        <p:txBody>
          <a:bodyPr/>
          <a:lstStyle/>
          <a:p>
            <a:r>
              <a:rPr lang="sv-SE"/>
              <a:t>1</a:t>
            </a:r>
          </a:p>
        </p:txBody>
      </p:sp>
      <p:sp>
        <p:nvSpPr>
          <p:cNvPr id="5" name="Platshållare för datum 4">
            <a:extLst>
              <a:ext uri="{FF2B5EF4-FFF2-40B4-BE49-F238E27FC236}">
                <a16:creationId xmlns:a16="http://schemas.microsoft.com/office/drawing/2014/main" id="{13733BCD-A0F9-B26C-2C10-7F99CF9ECEB8}"/>
              </a:ext>
            </a:extLst>
          </p:cNvPr>
          <p:cNvSpPr>
            <a:spLocks noGrp="1"/>
          </p:cNvSpPr>
          <p:nvPr>
            <p:ph type="dt" sz="half" idx="10"/>
          </p:nvPr>
        </p:nvSpPr>
        <p:spPr/>
        <p:txBody>
          <a:bodyPr/>
          <a:lstStyle/>
          <a:p>
            <a:fld id="{5A527A64-2289-4DA7-9178-450ADB036533}" type="datetime1">
              <a:rPr lang="sv-SE" smtClean="0"/>
              <a:t>2023-11-23</a:t>
            </a:fld>
            <a:endParaRPr lang="sv-SE"/>
          </a:p>
        </p:txBody>
      </p:sp>
      <p:sp>
        <p:nvSpPr>
          <p:cNvPr id="7" name="Platshållare för bildnummer 6">
            <a:extLst>
              <a:ext uri="{FF2B5EF4-FFF2-40B4-BE49-F238E27FC236}">
                <a16:creationId xmlns:a16="http://schemas.microsoft.com/office/drawing/2014/main" id="{D129F30A-8DCF-1556-3B66-A16D0F53A5C6}"/>
              </a:ext>
            </a:extLst>
          </p:cNvPr>
          <p:cNvSpPr>
            <a:spLocks noGrp="1"/>
          </p:cNvSpPr>
          <p:nvPr>
            <p:ph type="sldNum" sz="quarter" idx="12"/>
          </p:nvPr>
        </p:nvSpPr>
        <p:spPr/>
        <p:txBody>
          <a:bodyPr/>
          <a:lstStyle/>
          <a:p>
            <a:fld id="{182FD58A-E386-4DDC-A617-44C671F00123}" type="slidenum">
              <a:rPr lang="sv-SE" smtClean="0"/>
              <a:t>‹#›</a:t>
            </a:fld>
            <a:endParaRPr lang="sv-SE"/>
          </a:p>
        </p:txBody>
      </p:sp>
    </p:spTree>
    <p:extLst>
      <p:ext uri="{BB962C8B-B14F-4D97-AF65-F5344CB8AC3E}">
        <p14:creationId xmlns:p14="http://schemas.microsoft.com/office/powerpoint/2010/main" val="33945620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3" name="Platshållare för sidfot 2">
            <a:extLst>
              <a:ext uri="{FF2B5EF4-FFF2-40B4-BE49-F238E27FC236}">
                <a16:creationId xmlns:a16="http://schemas.microsoft.com/office/drawing/2014/main" id="{AC76AAED-F0DB-A972-5846-3C65BEE97D81}"/>
              </a:ext>
            </a:extLst>
          </p:cNvPr>
          <p:cNvSpPr>
            <a:spLocks noGrp="1"/>
          </p:cNvSpPr>
          <p:nvPr>
            <p:ph type="ftr" sz="quarter" idx="11"/>
          </p:nvPr>
        </p:nvSpPr>
        <p:spPr/>
        <p:txBody>
          <a:bodyPr/>
          <a:lstStyle/>
          <a:p>
            <a:r>
              <a:rPr lang="sv-SE"/>
              <a:t>1</a:t>
            </a:r>
          </a:p>
        </p:txBody>
      </p:sp>
      <p:sp>
        <p:nvSpPr>
          <p:cNvPr id="2" name="Platshållare för datum 1">
            <a:extLst>
              <a:ext uri="{FF2B5EF4-FFF2-40B4-BE49-F238E27FC236}">
                <a16:creationId xmlns:a16="http://schemas.microsoft.com/office/drawing/2014/main" id="{EC8FF7A5-7C91-5E67-FDBF-BD8883B1D864}"/>
              </a:ext>
            </a:extLst>
          </p:cNvPr>
          <p:cNvSpPr>
            <a:spLocks noGrp="1"/>
          </p:cNvSpPr>
          <p:nvPr>
            <p:ph type="dt" sz="half" idx="10"/>
          </p:nvPr>
        </p:nvSpPr>
        <p:spPr/>
        <p:txBody>
          <a:bodyPr/>
          <a:lstStyle/>
          <a:p>
            <a:fld id="{7B906545-BF23-4609-8FBD-5F759F92CCCF}" type="datetime1">
              <a:rPr lang="sv-SE" smtClean="0"/>
              <a:t>2023-11-23</a:t>
            </a:fld>
            <a:endParaRPr lang="sv-SE"/>
          </a:p>
        </p:txBody>
      </p:sp>
      <p:sp>
        <p:nvSpPr>
          <p:cNvPr id="4" name="Platshållare för bildnummer 3">
            <a:extLst>
              <a:ext uri="{FF2B5EF4-FFF2-40B4-BE49-F238E27FC236}">
                <a16:creationId xmlns:a16="http://schemas.microsoft.com/office/drawing/2014/main" id="{8479B930-A9D7-B8E5-96B6-F32E5BB06C4D}"/>
              </a:ext>
            </a:extLst>
          </p:cNvPr>
          <p:cNvSpPr>
            <a:spLocks noGrp="1"/>
          </p:cNvSpPr>
          <p:nvPr>
            <p:ph type="sldNum" sz="quarter" idx="12"/>
          </p:nvPr>
        </p:nvSpPr>
        <p:spPr/>
        <p:txBody>
          <a:bodyPr/>
          <a:lstStyle/>
          <a:p>
            <a:fld id="{182FD58A-E386-4DDC-A617-44C671F00123}" type="slidenum">
              <a:rPr lang="sv-SE" smtClean="0"/>
              <a:t>‹#›</a:t>
            </a:fld>
            <a:endParaRPr lang="sv-SE"/>
          </a:p>
        </p:txBody>
      </p:sp>
    </p:spTree>
    <p:extLst>
      <p:ext uri="{BB962C8B-B14F-4D97-AF65-F5344CB8AC3E}">
        <p14:creationId xmlns:p14="http://schemas.microsoft.com/office/powerpoint/2010/main" val="23714536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EF4F0"/>
        </a:solidFill>
        <a:effectLst/>
      </p:bgPr>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A960E1BD-A68E-3CB2-F2CE-1D071D74979F}"/>
              </a:ext>
            </a:extLst>
          </p:cNvPr>
          <p:cNvSpPr>
            <a:spLocks noGrp="1"/>
          </p:cNvSpPr>
          <p:nvPr>
            <p:ph type="title"/>
          </p:nvPr>
        </p:nvSpPr>
        <p:spPr>
          <a:xfrm>
            <a:off x="684422" y="552849"/>
            <a:ext cx="10515600" cy="1325563"/>
          </a:xfrm>
          <a:prstGeom prst="rect">
            <a:avLst/>
          </a:prstGeom>
        </p:spPr>
        <p:txBody>
          <a:bodyPr vert="horz" lIns="91440" tIns="45720" rIns="91440" bIns="45720" rtlCol="0" anchor="ctr">
            <a:normAutofit/>
          </a:bodyPr>
          <a:lstStyle/>
          <a:p>
            <a:r>
              <a:rPr lang="sv-SE" dirty="0"/>
              <a:t>Klicka här för att ändra mall för rubrikformat</a:t>
            </a:r>
          </a:p>
        </p:txBody>
      </p:sp>
      <p:sp>
        <p:nvSpPr>
          <p:cNvPr id="3" name="Platshållare för text 2">
            <a:extLst>
              <a:ext uri="{FF2B5EF4-FFF2-40B4-BE49-F238E27FC236}">
                <a16:creationId xmlns:a16="http://schemas.microsoft.com/office/drawing/2014/main" id="{D0E21A87-B7E2-485B-40AA-9CF40CE0BB98}"/>
              </a:ext>
            </a:extLst>
          </p:cNvPr>
          <p:cNvSpPr>
            <a:spLocks noGrp="1"/>
          </p:cNvSpPr>
          <p:nvPr>
            <p:ph type="body" idx="1"/>
          </p:nvPr>
        </p:nvSpPr>
        <p:spPr>
          <a:xfrm>
            <a:off x="694865" y="2145364"/>
            <a:ext cx="10505155" cy="3275185"/>
          </a:xfrm>
          <a:prstGeom prst="rect">
            <a:avLst/>
          </a:prstGeom>
        </p:spPr>
        <p:txBody>
          <a:bodyPr vert="horz" lIns="91440" tIns="45720" rIns="91440" bIns="45720" rtlCol="0">
            <a:normAutofit/>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9" name="textruta 8">
            <a:extLst>
              <a:ext uri="{FF2B5EF4-FFF2-40B4-BE49-F238E27FC236}">
                <a16:creationId xmlns:a16="http://schemas.microsoft.com/office/drawing/2014/main" id="{E211B029-D1C2-AFE4-E185-D3D9DF1A8CFF}"/>
              </a:ext>
            </a:extLst>
          </p:cNvPr>
          <p:cNvSpPr txBox="1"/>
          <p:nvPr userDrawn="1"/>
        </p:nvSpPr>
        <p:spPr>
          <a:xfrm>
            <a:off x="666701" y="121519"/>
            <a:ext cx="511679" cy="230832"/>
          </a:xfrm>
          <a:prstGeom prst="rect">
            <a:avLst/>
          </a:prstGeom>
          <a:noFill/>
        </p:spPr>
        <p:txBody>
          <a:bodyPr wrap="none" rtlCol="0">
            <a:spAutoFit/>
          </a:bodyPr>
          <a:lstStyle/>
          <a:p>
            <a:r>
              <a:rPr lang="sv-SE" sz="900" b="1" dirty="0">
                <a:solidFill>
                  <a:schemeClr val="tx1"/>
                </a:solidFill>
              </a:rPr>
              <a:t>SPSM</a:t>
            </a:r>
          </a:p>
        </p:txBody>
      </p:sp>
      <p:sp>
        <p:nvSpPr>
          <p:cNvPr id="5" name="Platshållare för sidfot 4">
            <a:extLst>
              <a:ext uri="{FF2B5EF4-FFF2-40B4-BE49-F238E27FC236}">
                <a16:creationId xmlns:a16="http://schemas.microsoft.com/office/drawing/2014/main" id="{136EC9D8-2A40-83DA-E907-43A4E75D1E49}"/>
              </a:ext>
            </a:extLst>
          </p:cNvPr>
          <p:cNvSpPr>
            <a:spLocks noGrp="1"/>
          </p:cNvSpPr>
          <p:nvPr>
            <p:ph type="ftr" sz="quarter" idx="3"/>
          </p:nvPr>
        </p:nvSpPr>
        <p:spPr>
          <a:xfrm>
            <a:off x="1219199" y="45673"/>
            <a:ext cx="2971801" cy="365125"/>
          </a:xfrm>
          <a:prstGeom prst="rect">
            <a:avLst/>
          </a:prstGeom>
        </p:spPr>
        <p:txBody>
          <a:bodyPr vert="horz" lIns="91440" tIns="45720" rIns="91440" bIns="45720" rtlCol="0" anchor="ctr"/>
          <a:lstStyle>
            <a:lvl1pPr algn="ctr">
              <a:defRPr sz="900">
                <a:solidFill>
                  <a:schemeClr val="tx1"/>
                </a:solidFill>
              </a:defRPr>
            </a:lvl1pPr>
          </a:lstStyle>
          <a:p>
            <a:r>
              <a:rPr lang="sv-SE"/>
              <a:t>1</a:t>
            </a:r>
            <a:endParaRPr lang="sv-SE" dirty="0"/>
          </a:p>
        </p:txBody>
      </p:sp>
      <p:sp>
        <p:nvSpPr>
          <p:cNvPr id="4" name="Platshållare för datum 3">
            <a:extLst>
              <a:ext uri="{FF2B5EF4-FFF2-40B4-BE49-F238E27FC236}">
                <a16:creationId xmlns:a16="http://schemas.microsoft.com/office/drawing/2014/main" id="{CDF8D826-33CB-AEE6-1BD8-48EB30A1ED91}"/>
              </a:ext>
            </a:extLst>
          </p:cNvPr>
          <p:cNvSpPr>
            <a:spLocks noGrp="1"/>
          </p:cNvSpPr>
          <p:nvPr>
            <p:ph type="dt" sz="half" idx="2"/>
          </p:nvPr>
        </p:nvSpPr>
        <p:spPr>
          <a:xfrm>
            <a:off x="4305300" y="52023"/>
            <a:ext cx="1000125" cy="365125"/>
          </a:xfrm>
          <a:prstGeom prst="rect">
            <a:avLst/>
          </a:prstGeom>
        </p:spPr>
        <p:txBody>
          <a:bodyPr vert="horz" lIns="91440" tIns="45720" rIns="91440" bIns="45720" rtlCol="0" anchor="ctr"/>
          <a:lstStyle>
            <a:lvl1pPr algn="l">
              <a:defRPr sz="900">
                <a:solidFill>
                  <a:schemeClr val="tx1"/>
                </a:solidFill>
              </a:defRPr>
            </a:lvl1pPr>
          </a:lstStyle>
          <a:p>
            <a:fld id="{52848CDD-6CA6-40D8-9DD7-3D51B65C2061}" type="datetime1">
              <a:rPr lang="sv-SE" smtClean="0"/>
              <a:t>2023-11-23</a:t>
            </a:fld>
            <a:endParaRPr lang="sv-SE" dirty="0"/>
          </a:p>
        </p:txBody>
      </p:sp>
      <p:sp>
        <p:nvSpPr>
          <p:cNvPr id="6" name="Platshållare för bildnummer 5">
            <a:extLst>
              <a:ext uri="{FF2B5EF4-FFF2-40B4-BE49-F238E27FC236}">
                <a16:creationId xmlns:a16="http://schemas.microsoft.com/office/drawing/2014/main" id="{B2276003-5337-BB98-1BCB-42CEEB5EA897}"/>
              </a:ext>
            </a:extLst>
          </p:cNvPr>
          <p:cNvSpPr>
            <a:spLocks noGrp="1"/>
          </p:cNvSpPr>
          <p:nvPr>
            <p:ph type="sldNum" sz="quarter" idx="4"/>
          </p:nvPr>
        </p:nvSpPr>
        <p:spPr>
          <a:xfrm>
            <a:off x="11200021" y="45672"/>
            <a:ext cx="353803" cy="365125"/>
          </a:xfrm>
          <a:prstGeom prst="rect">
            <a:avLst/>
          </a:prstGeom>
        </p:spPr>
        <p:txBody>
          <a:bodyPr vert="horz" lIns="91440" tIns="45720" rIns="91440" bIns="45720" rtlCol="0" anchor="ctr"/>
          <a:lstStyle>
            <a:lvl1pPr algn="r">
              <a:defRPr sz="900">
                <a:solidFill>
                  <a:schemeClr val="tx1"/>
                </a:solidFill>
              </a:defRPr>
            </a:lvl1pPr>
          </a:lstStyle>
          <a:p>
            <a:fld id="{182FD58A-E386-4DDC-A617-44C671F00123}" type="slidenum">
              <a:rPr lang="sv-SE" smtClean="0"/>
              <a:pPr/>
              <a:t>‹#›</a:t>
            </a:fld>
            <a:endParaRPr lang="sv-SE" dirty="0"/>
          </a:p>
        </p:txBody>
      </p:sp>
      <p:cxnSp>
        <p:nvCxnSpPr>
          <p:cNvPr id="11" name="Rak koppling 10">
            <a:extLst>
              <a:ext uri="{FF2B5EF4-FFF2-40B4-BE49-F238E27FC236}">
                <a16:creationId xmlns:a16="http://schemas.microsoft.com/office/drawing/2014/main" id="{75C23B87-4B24-E3BD-065B-58E2B3D46BCB}"/>
              </a:ext>
              <a:ext uri="{C183D7F6-B498-43B3-948B-1728B52AA6E4}">
                <adec:decorative xmlns:adec="http://schemas.microsoft.com/office/drawing/2017/decorative" val="1"/>
              </a:ext>
            </a:extLst>
          </p:cNvPr>
          <p:cNvCxnSpPr>
            <a:cxnSpLocks/>
          </p:cNvCxnSpPr>
          <p:nvPr userDrawn="1"/>
        </p:nvCxnSpPr>
        <p:spPr>
          <a:xfrm>
            <a:off x="761541" y="342826"/>
            <a:ext cx="10728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95627346"/>
      </p:ext>
    </p:extLst>
  </p:cSld>
  <p:clrMap bg1="lt1" tx1="dk1" bg2="lt2" tx2="dk2" accent1="accent1" accent2="accent2" accent3="accent3" accent4="accent4" accent5="accent5" accent6="accent6" hlink="hlink" folHlink="folHlink"/>
  <p:sldLayoutIdLst>
    <p:sldLayoutId id="2147483661" r:id="rId1"/>
    <p:sldLayoutId id="2147483672" r:id="rId2"/>
    <p:sldLayoutId id="2147483673" r:id="rId3"/>
    <p:sldLayoutId id="2147483674" r:id="rId4"/>
    <p:sldLayoutId id="2147483675" r:id="rId5"/>
    <p:sldLayoutId id="2147483662" r:id="rId6"/>
    <p:sldLayoutId id="2147483664" r:id="rId7"/>
    <p:sldLayoutId id="2147483676" r:id="rId8"/>
    <p:sldLayoutId id="2147483667" r:id="rId9"/>
    <p:sldLayoutId id="2147483666" r:id="rId10"/>
    <p:sldLayoutId id="2147483677" r:id="rId11"/>
  </p:sldLayoutIdLst>
  <p:hf sldNum="0" hdr="0" ftr="0" dt="0"/>
  <p:txStyles>
    <p:titleStyle>
      <a:lvl1pPr algn="l" defTabSz="914400" rtl="0" eaLnBrk="1" latinLnBrk="0" hangingPunct="1">
        <a:lnSpc>
          <a:spcPct val="90000"/>
        </a:lnSpc>
        <a:spcBef>
          <a:spcPct val="0"/>
        </a:spcBef>
        <a:buNone/>
        <a:defRPr sz="3500" kern="1200">
          <a:solidFill>
            <a:schemeClr val="accent2"/>
          </a:solidFill>
          <a:latin typeface="+mj-lt"/>
          <a:ea typeface="+mj-ea"/>
          <a:cs typeface="+mj-cs"/>
        </a:defRPr>
      </a:lvl1pPr>
    </p:titleStyle>
    <p:bodyStyle>
      <a:lvl1pPr marL="228600" indent="-228600" algn="l" defTabSz="914400" rtl="0" eaLnBrk="1" latinLnBrk="0" hangingPunct="1">
        <a:lnSpc>
          <a:spcPct val="120000"/>
        </a:lnSpc>
        <a:spcBef>
          <a:spcPts val="1000"/>
        </a:spcBef>
        <a:buSzPct val="120000"/>
        <a:buFont typeface="Arial" panose="020B0604020202020204" pitchFamily="34" charset="0"/>
        <a:buChar char="•"/>
        <a:defRPr sz="17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15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3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3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3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9.xml"/><Relationship Id="rId4" Type="http://schemas.openxmlformats.org/officeDocument/2006/relationships/image" Target="../media/image21.png"/></Relationships>
</file>

<file path=ppt/slides/_rels/slide2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hyperlink" Target="https://www.spsm.se/contentassets/956abc84f24448949ed84139694b3953/examensarbete-annika-risberg.pdf" TargetMode="External"/><Relationship Id="rId2" Type="http://schemas.openxmlformats.org/officeDocument/2006/relationships/hyperlink" Target="https://www.diva-portal.org/smash/get/diva2:1206093/FULLTEXT01.pdf" TargetMode="External"/><Relationship Id="rId1" Type="http://schemas.openxmlformats.org/officeDocument/2006/relationships/slideLayout" Target="../slideLayouts/slideLayout6.xml"/><Relationship Id="rId4" Type="http://schemas.openxmlformats.org/officeDocument/2006/relationships/hyperlink" Target="http://urn.kb.se/resolve?urn=urn:nbn:se:kau:diva-4880" TargetMode="Externa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0C5C4B9-447A-073D-70B0-CFB0673AC875}"/>
              </a:ext>
            </a:extLst>
          </p:cNvPr>
          <p:cNvSpPr>
            <a:spLocks noGrp="1"/>
          </p:cNvSpPr>
          <p:nvPr>
            <p:ph type="ctrTitle"/>
          </p:nvPr>
        </p:nvSpPr>
        <p:spPr>
          <a:xfrm>
            <a:off x="609601" y="1618130"/>
            <a:ext cx="10058400" cy="1919154"/>
          </a:xfrm>
        </p:spPr>
        <p:txBody>
          <a:bodyPr>
            <a:normAutofit/>
          </a:bodyPr>
          <a:lstStyle/>
          <a:p>
            <a:r>
              <a:rPr lang="en-US" sz="3200" dirty="0"/>
              <a:t>English as a Foreign Language: </a:t>
            </a:r>
            <a:br>
              <a:rPr lang="en-US" sz="3200" dirty="0"/>
            </a:br>
            <a:r>
              <a:rPr lang="en-US" sz="3200" dirty="0"/>
              <a:t>Braille Reading High School Students’ Difficulties and Strategies in an Inclusive Setting</a:t>
            </a:r>
            <a:endParaRPr lang="sv-SE" sz="3200" dirty="0"/>
          </a:p>
        </p:txBody>
      </p:sp>
      <p:sp>
        <p:nvSpPr>
          <p:cNvPr id="3" name="Underrubrik 2">
            <a:extLst>
              <a:ext uri="{FF2B5EF4-FFF2-40B4-BE49-F238E27FC236}">
                <a16:creationId xmlns:a16="http://schemas.microsoft.com/office/drawing/2014/main" id="{F6B68CB1-1A4E-5E5C-64C1-20CB7BDE057C}"/>
              </a:ext>
            </a:extLst>
          </p:cNvPr>
          <p:cNvSpPr>
            <a:spLocks noGrp="1"/>
          </p:cNvSpPr>
          <p:nvPr>
            <p:ph type="subTitle" idx="1"/>
          </p:nvPr>
        </p:nvSpPr>
        <p:spPr>
          <a:xfrm>
            <a:off x="609600" y="4239582"/>
            <a:ext cx="11265568" cy="1655762"/>
          </a:xfrm>
        </p:spPr>
        <p:txBody>
          <a:bodyPr>
            <a:normAutofit/>
          </a:bodyPr>
          <a:lstStyle/>
          <a:p>
            <a:r>
              <a:rPr lang="sv-SE" dirty="0"/>
              <a:t>Carina Söderberg</a:t>
            </a:r>
          </a:p>
          <a:p>
            <a:r>
              <a:rPr lang="sv-SE" dirty="0"/>
              <a:t>Swedish national Agency for Special Needs Education and </a:t>
            </a:r>
            <a:r>
              <a:rPr lang="sv-SE" dirty="0" err="1"/>
              <a:t>Schools</a:t>
            </a:r>
            <a:r>
              <a:rPr lang="sv-SE" dirty="0"/>
              <a:t> – </a:t>
            </a:r>
            <a:r>
              <a:rPr lang="sv-SE" dirty="0" err="1"/>
              <a:t>Resource</a:t>
            </a:r>
            <a:r>
              <a:rPr lang="sv-SE" dirty="0"/>
              <a:t> Centre Vision</a:t>
            </a:r>
          </a:p>
          <a:p>
            <a:r>
              <a:rPr lang="sv-SE" dirty="0"/>
              <a:t>(SPSM = </a:t>
            </a:r>
            <a:r>
              <a:rPr lang="sv-SE" dirty="0">
                <a:solidFill>
                  <a:schemeClr val="tx1"/>
                </a:solidFill>
              </a:rPr>
              <a:t>S</a:t>
            </a:r>
            <a:r>
              <a:rPr lang="sv-SE" dirty="0"/>
              <a:t>pecial</a:t>
            </a:r>
            <a:r>
              <a:rPr lang="sv-SE" dirty="0">
                <a:solidFill>
                  <a:schemeClr val="tx1"/>
                </a:solidFill>
              </a:rPr>
              <a:t>p</a:t>
            </a:r>
            <a:r>
              <a:rPr lang="sv-SE" dirty="0"/>
              <a:t>edagogiska </a:t>
            </a:r>
            <a:r>
              <a:rPr lang="sv-SE" b="1" dirty="0">
                <a:solidFill>
                  <a:schemeClr val="tx1"/>
                </a:solidFill>
              </a:rPr>
              <a:t>s</a:t>
            </a:r>
            <a:r>
              <a:rPr lang="sv-SE" dirty="0"/>
              <a:t>kol-</a:t>
            </a:r>
            <a:r>
              <a:rPr lang="sv-SE" dirty="0">
                <a:solidFill>
                  <a:schemeClr val="tx1"/>
                </a:solidFill>
              </a:rPr>
              <a:t>m</a:t>
            </a:r>
            <a:r>
              <a:rPr lang="sv-SE" dirty="0"/>
              <a:t>yndigheten= </a:t>
            </a:r>
            <a:r>
              <a:rPr lang="sv-SE" dirty="0" err="1"/>
              <a:t>authority</a:t>
            </a:r>
            <a:r>
              <a:rPr lang="sv-SE" dirty="0"/>
              <a:t> ) </a:t>
            </a:r>
          </a:p>
        </p:txBody>
      </p:sp>
    </p:spTree>
    <p:extLst>
      <p:ext uri="{BB962C8B-B14F-4D97-AF65-F5344CB8AC3E}">
        <p14:creationId xmlns:p14="http://schemas.microsoft.com/office/powerpoint/2010/main" val="6079136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4F039DD-B450-4C8C-A50E-FF450A3D43B6}"/>
              </a:ext>
            </a:extLst>
          </p:cNvPr>
          <p:cNvSpPr>
            <a:spLocks noGrp="1"/>
          </p:cNvSpPr>
          <p:nvPr>
            <p:ph type="title" idx="4294967295"/>
          </p:nvPr>
        </p:nvSpPr>
        <p:spPr>
          <a:xfrm>
            <a:off x="1009650" y="831850"/>
            <a:ext cx="9933653" cy="1325563"/>
          </a:xfrm>
        </p:spPr>
        <p:txBody>
          <a:bodyPr>
            <a:normAutofit/>
          </a:bodyPr>
          <a:lstStyle/>
          <a:p>
            <a:r>
              <a:rPr lang="en-US" sz="3200" dirty="0"/>
              <a:t>Lack of time </a:t>
            </a:r>
            <a:r>
              <a:rPr lang="sv-SE" sz="3200" dirty="0"/>
              <a:t>– </a:t>
            </a:r>
            <a:r>
              <a:rPr lang="en-US" sz="3200" dirty="0"/>
              <a:t>Braille reading replaced by listening </a:t>
            </a:r>
            <a:endParaRPr lang="sv-SE" sz="3200" dirty="0"/>
          </a:p>
        </p:txBody>
      </p:sp>
      <p:sp>
        <p:nvSpPr>
          <p:cNvPr id="3" name="Platshållare för innehåll 2">
            <a:extLst>
              <a:ext uri="{FF2B5EF4-FFF2-40B4-BE49-F238E27FC236}">
                <a16:creationId xmlns:a16="http://schemas.microsoft.com/office/drawing/2014/main" id="{C50FE763-5494-4555-B0CD-77589F1F7974}"/>
              </a:ext>
            </a:extLst>
          </p:cNvPr>
          <p:cNvSpPr>
            <a:spLocks noGrp="1"/>
          </p:cNvSpPr>
          <p:nvPr>
            <p:ph sz="quarter" idx="4294967295"/>
          </p:nvPr>
        </p:nvSpPr>
        <p:spPr>
          <a:xfrm>
            <a:off x="1143000" y="2165350"/>
            <a:ext cx="7263581" cy="3840163"/>
          </a:xfrm>
        </p:spPr>
        <p:txBody>
          <a:bodyPr/>
          <a:lstStyle/>
          <a:p>
            <a:pPr marL="0" indent="0">
              <a:lnSpc>
                <a:spcPct val="150000"/>
              </a:lnSpc>
              <a:buNone/>
            </a:pPr>
            <a:r>
              <a:rPr lang="sv-SE" sz="1600" i="1" dirty="0"/>
              <a:t>”</a:t>
            </a:r>
            <a:r>
              <a:rPr lang="sv-SE" sz="1600" i="1" dirty="0" err="1"/>
              <a:t>Since</a:t>
            </a:r>
            <a:r>
              <a:rPr lang="sv-SE" sz="1600" i="1" dirty="0"/>
              <a:t> </a:t>
            </a:r>
            <a:r>
              <a:rPr lang="sv-SE" sz="1600" i="1" dirty="0" err="1"/>
              <a:t>you</a:t>
            </a:r>
            <a:r>
              <a:rPr lang="sv-SE" sz="1600" i="1" dirty="0"/>
              <a:t> </a:t>
            </a:r>
            <a:r>
              <a:rPr lang="sv-SE" sz="1600" i="1" dirty="0" err="1"/>
              <a:t>have</a:t>
            </a:r>
            <a:r>
              <a:rPr lang="sv-SE" sz="1600" i="1" dirty="0"/>
              <a:t> to finish the assignments </a:t>
            </a:r>
            <a:r>
              <a:rPr lang="sv-SE" sz="1600" i="1" dirty="0" err="1"/>
              <a:t>quickly</a:t>
            </a:r>
            <a:r>
              <a:rPr lang="sv-SE" sz="1600" i="1" dirty="0"/>
              <a:t>, process information </a:t>
            </a:r>
            <a:r>
              <a:rPr lang="sv-SE" sz="1600" i="1" dirty="0" err="1"/>
              <a:t>quickly</a:t>
            </a:r>
            <a:r>
              <a:rPr lang="sv-SE" sz="1600" i="1" dirty="0"/>
              <a:t>, I </a:t>
            </a:r>
            <a:r>
              <a:rPr lang="sv-SE" sz="1600" i="1" dirty="0" err="1"/>
              <a:t>tend</a:t>
            </a:r>
            <a:r>
              <a:rPr lang="sv-SE" sz="1600" i="1" dirty="0"/>
              <a:t> to listen </a:t>
            </a:r>
            <a:r>
              <a:rPr lang="sv-SE" sz="1600" i="1" dirty="0" err="1"/>
              <a:t>much</a:t>
            </a:r>
            <a:r>
              <a:rPr lang="sv-SE" sz="1600" i="1" dirty="0"/>
              <a:t> more than </a:t>
            </a:r>
            <a:r>
              <a:rPr lang="sv-SE" sz="1600" i="1" dirty="0" err="1"/>
              <a:t>before</a:t>
            </a:r>
            <a:r>
              <a:rPr lang="sv-SE" sz="1600" i="1" dirty="0"/>
              <a:t>, not as </a:t>
            </a:r>
            <a:r>
              <a:rPr lang="sv-SE" sz="1600" i="1" dirty="0" err="1"/>
              <a:t>much</a:t>
            </a:r>
            <a:r>
              <a:rPr lang="sv-SE" sz="1600" i="1" dirty="0"/>
              <a:t> braille”</a:t>
            </a:r>
          </a:p>
          <a:p>
            <a:pPr marL="0" indent="0">
              <a:lnSpc>
                <a:spcPct val="150000"/>
              </a:lnSpc>
              <a:buNone/>
            </a:pPr>
            <a:r>
              <a:rPr lang="sv-SE" sz="1800" i="1" dirty="0"/>
              <a:t> </a:t>
            </a:r>
          </a:p>
          <a:p>
            <a:pPr>
              <a:lnSpc>
                <a:spcPct val="150000"/>
              </a:lnSpc>
            </a:pPr>
            <a:r>
              <a:rPr lang="sv-SE" sz="1800" dirty="0"/>
              <a:t>4 of 5 students do not read braille </a:t>
            </a:r>
            <a:r>
              <a:rPr lang="sv-SE" sz="1800" dirty="0" err="1"/>
              <a:t>during</a:t>
            </a:r>
            <a:r>
              <a:rPr lang="sv-SE" sz="1800" dirty="0"/>
              <a:t> English </a:t>
            </a:r>
            <a:r>
              <a:rPr lang="sv-SE" sz="1800" dirty="0" err="1"/>
              <a:t>lessons</a:t>
            </a:r>
            <a:r>
              <a:rPr lang="sv-SE" sz="1800" dirty="0"/>
              <a:t> </a:t>
            </a:r>
          </a:p>
          <a:p>
            <a:pPr>
              <a:lnSpc>
                <a:spcPct val="150000"/>
              </a:lnSpc>
            </a:pPr>
            <a:r>
              <a:rPr lang="sv-SE" sz="1800" dirty="0" err="1"/>
              <a:t>Language</a:t>
            </a:r>
            <a:r>
              <a:rPr lang="sv-SE" sz="1800" dirty="0"/>
              <a:t> education in </a:t>
            </a:r>
            <a:r>
              <a:rPr lang="sv-SE" sz="1800" dirty="0" err="1"/>
              <a:t>compulsory</a:t>
            </a:r>
            <a:r>
              <a:rPr lang="sv-SE" sz="1800" dirty="0"/>
              <a:t> </a:t>
            </a:r>
            <a:r>
              <a:rPr lang="sv-SE" sz="1800" dirty="0" err="1"/>
              <a:t>school</a:t>
            </a:r>
            <a:r>
              <a:rPr lang="sv-SE" sz="1800" dirty="0"/>
              <a:t> </a:t>
            </a:r>
            <a:r>
              <a:rPr lang="sv-SE" sz="1800" dirty="0" err="1"/>
              <a:t>was</a:t>
            </a:r>
            <a:r>
              <a:rPr lang="sv-SE" sz="1800" dirty="0"/>
              <a:t> </a:t>
            </a:r>
            <a:r>
              <a:rPr lang="sv-SE" sz="1800" dirty="0" err="1"/>
              <a:t>more</a:t>
            </a:r>
            <a:r>
              <a:rPr lang="sv-SE" sz="1800" dirty="0"/>
              <a:t> </a:t>
            </a:r>
            <a:r>
              <a:rPr lang="sv-SE" sz="1800" dirty="0" err="1"/>
              <a:t>traditional</a:t>
            </a:r>
            <a:endParaRPr lang="sv-SE" sz="1800" dirty="0"/>
          </a:p>
          <a:p>
            <a:pPr>
              <a:lnSpc>
                <a:spcPct val="150000"/>
              </a:lnSpc>
            </a:pPr>
            <a:r>
              <a:rPr lang="sv-SE" sz="1800" dirty="0"/>
              <a:t>No </a:t>
            </a:r>
            <a:r>
              <a:rPr lang="sv-SE" sz="1800" dirty="0" err="1"/>
              <a:t>vocabulary</a:t>
            </a:r>
            <a:r>
              <a:rPr lang="sv-SE" sz="1800" dirty="0"/>
              <a:t> </a:t>
            </a:r>
            <a:r>
              <a:rPr lang="sv-SE" sz="1800" dirty="0" err="1"/>
              <a:t>homework</a:t>
            </a:r>
            <a:endParaRPr lang="sv-SE" sz="1800" dirty="0"/>
          </a:p>
          <a:p>
            <a:pPr marL="0" indent="0">
              <a:lnSpc>
                <a:spcPct val="150000"/>
              </a:lnSpc>
              <a:buNone/>
            </a:pPr>
            <a:endParaRPr lang="sv-SE" sz="1800" dirty="0"/>
          </a:p>
          <a:p>
            <a:pPr marL="0" indent="0">
              <a:lnSpc>
                <a:spcPct val="150000"/>
              </a:lnSpc>
              <a:buNone/>
            </a:pPr>
            <a:endParaRPr lang="sv-SE" sz="1800" i="1" dirty="0"/>
          </a:p>
          <a:p>
            <a:pPr marL="0" indent="0">
              <a:lnSpc>
                <a:spcPct val="100000"/>
              </a:lnSpc>
              <a:buNone/>
            </a:pPr>
            <a:endParaRPr lang="sv-SE" sz="2000" dirty="0"/>
          </a:p>
          <a:p>
            <a:pPr marL="0" indent="0">
              <a:lnSpc>
                <a:spcPct val="100000"/>
              </a:lnSpc>
              <a:buNone/>
            </a:pPr>
            <a:endParaRPr lang="sv-SE" sz="2000" b="1" dirty="0">
              <a:solidFill>
                <a:srgbClr val="002060"/>
              </a:solidFill>
            </a:endParaRPr>
          </a:p>
          <a:p>
            <a:pPr marL="0" indent="0">
              <a:buNone/>
            </a:pPr>
            <a:endParaRPr lang="sv-SE" dirty="0"/>
          </a:p>
        </p:txBody>
      </p:sp>
    </p:spTree>
    <p:extLst>
      <p:ext uri="{BB962C8B-B14F-4D97-AF65-F5344CB8AC3E}">
        <p14:creationId xmlns:p14="http://schemas.microsoft.com/office/powerpoint/2010/main" val="3843070974"/>
      </p:ext>
    </p:extLst>
  </p:cSld>
  <p:clrMapOvr>
    <a:masterClrMapping/>
  </p:clrMapOvr>
  <mc:AlternateContent xmlns:mc="http://schemas.openxmlformats.org/markup-compatibility/2006" xmlns:p14="http://schemas.microsoft.com/office/powerpoint/2010/main">
    <mc:Choice Requires="p14">
      <p:transition spd="slow" p14:dur="2000" advTm="25811"/>
    </mc:Choice>
    <mc:Fallback xmlns="">
      <p:transition spd="slow" advTm="25811"/>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4F039DD-B450-4C8C-A50E-FF450A3D43B6}"/>
              </a:ext>
            </a:extLst>
          </p:cNvPr>
          <p:cNvSpPr>
            <a:spLocks noGrp="1"/>
          </p:cNvSpPr>
          <p:nvPr>
            <p:ph type="title" idx="4294967295"/>
          </p:nvPr>
        </p:nvSpPr>
        <p:spPr>
          <a:xfrm>
            <a:off x="1009650" y="614946"/>
            <a:ext cx="6571021" cy="1325563"/>
          </a:xfrm>
        </p:spPr>
        <p:txBody>
          <a:bodyPr>
            <a:normAutofit/>
          </a:bodyPr>
          <a:lstStyle/>
          <a:p>
            <a:r>
              <a:rPr lang="en-US" sz="3200" dirty="0"/>
              <a:t>Braille reading replaced by listening </a:t>
            </a:r>
            <a:endParaRPr lang="sv-SE" sz="3200" dirty="0"/>
          </a:p>
        </p:txBody>
      </p:sp>
      <p:sp>
        <p:nvSpPr>
          <p:cNvPr id="3" name="Platshållare för innehåll 2">
            <a:extLst>
              <a:ext uri="{FF2B5EF4-FFF2-40B4-BE49-F238E27FC236}">
                <a16:creationId xmlns:a16="http://schemas.microsoft.com/office/drawing/2014/main" id="{C50FE763-5494-4555-B0CD-77589F1F7974}"/>
              </a:ext>
            </a:extLst>
          </p:cNvPr>
          <p:cNvSpPr>
            <a:spLocks noGrp="1"/>
          </p:cNvSpPr>
          <p:nvPr>
            <p:ph sz="quarter" idx="4294967295"/>
          </p:nvPr>
        </p:nvSpPr>
        <p:spPr>
          <a:xfrm>
            <a:off x="916858" y="2884406"/>
            <a:ext cx="9239865" cy="3191929"/>
          </a:xfrm>
        </p:spPr>
        <p:txBody>
          <a:bodyPr/>
          <a:lstStyle/>
          <a:p>
            <a:pPr>
              <a:lnSpc>
                <a:spcPct val="100000"/>
              </a:lnSpc>
            </a:pPr>
            <a:r>
              <a:rPr lang="en-US" sz="1800" dirty="0">
                <a:cs typeface="Times New Roman" panose="02020603050405020304" pitchFamily="18" charset="0"/>
              </a:rPr>
              <a:t>Ambivalent teachers: </a:t>
            </a:r>
          </a:p>
          <a:p>
            <a:pPr>
              <a:lnSpc>
                <a:spcPct val="100000"/>
              </a:lnSpc>
            </a:pPr>
            <a:endParaRPr lang="en-US" sz="1800" dirty="0">
              <a:cs typeface="Times New Roman" panose="02020603050405020304" pitchFamily="18" charset="0"/>
            </a:endParaRPr>
          </a:p>
          <a:p>
            <a:pPr marL="0" indent="0">
              <a:lnSpc>
                <a:spcPct val="150000"/>
              </a:lnSpc>
              <a:buNone/>
            </a:pPr>
            <a:r>
              <a:rPr lang="en-US" sz="1600" i="1" dirty="0">
                <a:latin typeface="Times New Roman" panose="02020603050405020304" pitchFamily="18" charset="0"/>
                <a:cs typeface="Times New Roman" panose="02020603050405020304" pitchFamily="18" charset="0"/>
              </a:rPr>
              <a:t>"</a:t>
            </a:r>
            <a:r>
              <a:rPr lang="en-US" sz="1600" i="1" dirty="0">
                <a:cs typeface="Times New Roman" panose="02020603050405020304" pitchFamily="18" charset="0"/>
              </a:rPr>
              <a:t> well, it is listening comprehension to a greater extent than reading comprehension. But in his case, it is a fine line … When he listens, it is still understanding of written text. It is written language in the ears.... So the text comprehension will be equivalent. But then again, he doesn't read with his fingers very often, he is far from the words, especially spelling, because spelling in English is not that easy."</a:t>
            </a:r>
            <a:endParaRPr lang="sv-SE" sz="1600" dirty="0"/>
          </a:p>
        </p:txBody>
      </p:sp>
      <p:pic>
        <p:nvPicPr>
          <p:cNvPr id="5" name="Bildobjekt 4" descr="A boy wearing headphones, sitting by a laptop.">
            <a:extLst>
              <a:ext uri="{FF2B5EF4-FFF2-40B4-BE49-F238E27FC236}">
                <a16:creationId xmlns:a16="http://schemas.microsoft.com/office/drawing/2014/main" id="{265F0625-75E6-44C3-A445-866866099AA1}"/>
              </a:ext>
            </a:extLst>
          </p:cNvPr>
          <p:cNvPicPr>
            <a:picLocks noChangeAspect="1"/>
          </p:cNvPicPr>
          <p:nvPr/>
        </p:nvPicPr>
        <p:blipFill>
          <a:blip r:embed="rId3"/>
          <a:stretch>
            <a:fillRect/>
          </a:stretch>
        </p:blipFill>
        <p:spPr>
          <a:xfrm>
            <a:off x="8672809" y="1655067"/>
            <a:ext cx="2047425" cy="1662266"/>
          </a:xfrm>
          <a:prstGeom prst="rect">
            <a:avLst/>
          </a:prstGeom>
        </p:spPr>
      </p:pic>
    </p:spTree>
    <p:extLst>
      <p:ext uri="{BB962C8B-B14F-4D97-AF65-F5344CB8AC3E}">
        <p14:creationId xmlns:p14="http://schemas.microsoft.com/office/powerpoint/2010/main" val="2784726653"/>
      </p:ext>
    </p:extLst>
  </p:cSld>
  <p:clrMapOvr>
    <a:masterClrMapping/>
  </p:clrMapOvr>
  <mc:AlternateContent xmlns:mc="http://schemas.openxmlformats.org/markup-compatibility/2006" xmlns:p14="http://schemas.microsoft.com/office/powerpoint/2010/main">
    <mc:Choice Requires="p14">
      <p:transition spd="slow" p14:dur="2000" advTm="25811"/>
    </mc:Choice>
    <mc:Fallback xmlns="">
      <p:transition spd="slow" advTm="25811"/>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4F039DD-B450-4C8C-A50E-FF450A3D43B6}"/>
              </a:ext>
            </a:extLst>
          </p:cNvPr>
          <p:cNvSpPr>
            <a:spLocks noGrp="1"/>
          </p:cNvSpPr>
          <p:nvPr>
            <p:ph type="title" idx="4294967295"/>
          </p:nvPr>
        </p:nvSpPr>
        <p:spPr>
          <a:xfrm>
            <a:off x="1009650" y="831850"/>
            <a:ext cx="6679176" cy="1325563"/>
          </a:xfrm>
        </p:spPr>
        <p:txBody>
          <a:bodyPr>
            <a:normAutofit/>
          </a:bodyPr>
          <a:lstStyle/>
          <a:p>
            <a:r>
              <a:rPr lang="en-US" sz="3200" dirty="0"/>
              <a:t>Tactile reading in specific situations </a:t>
            </a:r>
            <a:endParaRPr lang="sv-SE" sz="3200" dirty="0"/>
          </a:p>
        </p:txBody>
      </p:sp>
      <p:sp>
        <p:nvSpPr>
          <p:cNvPr id="3" name="Platshållare för innehåll 2">
            <a:extLst>
              <a:ext uri="{FF2B5EF4-FFF2-40B4-BE49-F238E27FC236}">
                <a16:creationId xmlns:a16="http://schemas.microsoft.com/office/drawing/2014/main" id="{C50FE763-5494-4555-B0CD-77589F1F7974}"/>
              </a:ext>
            </a:extLst>
          </p:cNvPr>
          <p:cNvSpPr>
            <a:spLocks noGrp="1"/>
          </p:cNvSpPr>
          <p:nvPr>
            <p:ph sz="quarter" idx="4294967295"/>
          </p:nvPr>
        </p:nvSpPr>
        <p:spPr>
          <a:xfrm>
            <a:off x="1143001" y="2165350"/>
            <a:ext cx="8236973" cy="4284611"/>
          </a:xfrm>
        </p:spPr>
        <p:txBody>
          <a:bodyPr>
            <a:normAutofit/>
          </a:bodyPr>
          <a:lstStyle/>
          <a:p>
            <a:pPr marL="0" indent="0">
              <a:lnSpc>
                <a:spcPct val="150000"/>
              </a:lnSpc>
              <a:spcBef>
                <a:spcPts val="0"/>
              </a:spcBef>
              <a:spcAft>
                <a:spcPts val="600"/>
              </a:spcAft>
              <a:buNone/>
            </a:pPr>
            <a:r>
              <a:rPr lang="en-GB" sz="1600" i="1" dirty="0">
                <a:highlight>
                  <a:srgbClr val="FEF4F0"/>
                </a:highlight>
                <a:ea typeface="Times New Roman" panose="02020603050405020304" pitchFamily="18" charset="0"/>
                <a:cs typeface="Times New Roman" panose="02020603050405020304" pitchFamily="18" charset="0"/>
              </a:rPr>
              <a:t>“</a:t>
            </a:r>
            <a:r>
              <a:rPr lang="en-GB" sz="1600" i="1" dirty="0">
                <a:effectLst/>
                <a:ea typeface="Times New Roman" panose="02020603050405020304" pitchFamily="18" charset="0"/>
                <a:cs typeface="Times New Roman" panose="02020603050405020304" pitchFamily="18" charset="0"/>
              </a:rPr>
              <a:t>sometimes when you write and want to know how to spell a word, braille is what I go to. It can help me sometimes to read in braille, just single words or a sentence, maybe a paragraph now and then, but otherwise, no" </a:t>
            </a:r>
            <a:endParaRPr lang="sv-SE" sz="1600" dirty="0">
              <a:effectLst/>
              <a:ea typeface="Times New Roman" panose="02020603050405020304" pitchFamily="18" charset="0"/>
              <a:cs typeface="Times New Roman" panose="02020603050405020304" pitchFamily="18" charset="0"/>
            </a:endParaRPr>
          </a:p>
          <a:p>
            <a:pPr marL="0" indent="0">
              <a:lnSpc>
                <a:spcPct val="107000"/>
              </a:lnSpc>
              <a:spcBef>
                <a:spcPts val="200"/>
              </a:spcBef>
              <a:spcAft>
                <a:spcPts val="1200"/>
              </a:spcAft>
              <a:buNone/>
            </a:pPr>
            <a:endParaRPr lang="en-GB" sz="1800" dirty="0">
              <a:ea typeface="Times New Roman" panose="02020603050405020304" pitchFamily="18" charset="0"/>
              <a:cs typeface="Times New Roman" panose="02020603050405020304" pitchFamily="18" charset="0"/>
            </a:endParaRPr>
          </a:p>
          <a:p>
            <a:pPr marL="0" indent="0">
              <a:lnSpc>
                <a:spcPct val="107000"/>
              </a:lnSpc>
              <a:spcBef>
                <a:spcPts val="200"/>
              </a:spcBef>
              <a:spcAft>
                <a:spcPts val="1200"/>
              </a:spcAft>
              <a:buNone/>
            </a:pPr>
            <a:r>
              <a:rPr lang="en-GB" sz="1800" dirty="0">
                <a:effectLst/>
                <a:ea typeface="Times New Roman" panose="02020603050405020304" pitchFamily="18" charset="0"/>
                <a:cs typeface="Times New Roman" panose="02020603050405020304" pitchFamily="18" charset="0"/>
              </a:rPr>
              <a:t>B</a:t>
            </a:r>
            <a:r>
              <a:rPr lang="en-GB" sz="1800" dirty="0">
                <a:ea typeface="Times New Roman" panose="02020603050405020304" pitchFamily="18" charset="0"/>
                <a:cs typeface="Times New Roman" panose="02020603050405020304" pitchFamily="18" charset="0"/>
              </a:rPr>
              <a:t>raille reading in M</a:t>
            </a:r>
            <a:r>
              <a:rPr lang="en-GB" sz="1800" dirty="0">
                <a:effectLst/>
                <a:ea typeface="Times New Roman" panose="02020603050405020304" pitchFamily="18" charset="0"/>
                <a:cs typeface="Times New Roman" panose="02020603050405020304" pitchFamily="18" charset="0"/>
              </a:rPr>
              <a:t>athematics:</a:t>
            </a:r>
          </a:p>
          <a:p>
            <a:pPr marL="0" indent="0">
              <a:lnSpc>
                <a:spcPct val="107000"/>
              </a:lnSpc>
              <a:spcBef>
                <a:spcPts val="0"/>
              </a:spcBef>
              <a:spcAft>
                <a:spcPts val="600"/>
              </a:spcAft>
              <a:buNone/>
            </a:pPr>
            <a:r>
              <a:rPr lang="en-GB" sz="1600" i="1" dirty="0">
                <a:effectLst/>
                <a:ea typeface="Times New Roman" panose="02020603050405020304" pitchFamily="18" charset="0"/>
                <a:cs typeface="Times New Roman" panose="02020603050405020304" pitchFamily="18" charset="0"/>
              </a:rPr>
              <a:t>”You can't just listen to an equation, you have to read it with your fingers, </a:t>
            </a:r>
          </a:p>
          <a:p>
            <a:pPr marL="0" indent="0">
              <a:lnSpc>
                <a:spcPct val="107000"/>
              </a:lnSpc>
              <a:spcBef>
                <a:spcPts val="0"/>
              </a:spcBef>
              <a:spcAft>
                <a:spcPts val="600"/>
              </a:spcAft>
              <a:buNone/>
            </a:pPr>
            <a:r>
              <a:rPr lang="en-GB" sz="1600" i="1" dirty="0">
                <a:effectLst/>
                <a:ea typeface="Times New Roman" panose="02020603050405020304" pitchFamily="18" charset="0"/>
                <a:cs typeface="Times New Roman" panose="02020603050405020304" pitchFamily="18" charset="0"/>
              </a:rPr>
              <a:t>get it in text format".</a:t>
            </a:r>
          </a:p>
          <a:p>
            <a:pPr marL="0" indent="0">
              <a:lnSpc>
                <a:spcPct val="107000"/>
              </a:lnSpc>
              <a:spcBef>
                <a:spcPts val="200"/>
              </a:spcBef>
              <a:spcAft>
                <a:spcPts val="1200"/>
              </a:spcAft>
              <a:buNone/>
            </a:pPr>
            <a:endParaRPr lang="en-GB" sz="1800" i="1" dirty="0">
              <a:ea typeface="Times New Roman" panose="02020603050405020304" pitchFamily="18" charset="0"/>
              <a:cs typeface="Times New Roman" panose="02020603050405020304" pitchFamily="18" charset="0"/>
            </a:endParaRPr>
          </a:p>
          <a:p>
            <a:pPr marL="0" indent="0">
              <a:lnSpc>
                <a:spcPct val="100000"/>
              </a:lnSpc>
              <a:spcBef>
                <a:spcPts val="0"/>
              </a:spcBef>
              <a:spcAft>
                <a:spcPts val="600"/>
              </a:spcAft>
              <a:buNone/>
            </a:pPr>
            <a:r>
              <a:rPr lang="en-GB" sz="1600" i="1" dirty="0">
                <a:effectLst/>
                <a:ea typeface="Times New Roman" panose="02020603050405020304" pitchFamily="18" charset="0"/>
                <a:cs typeface="Times New Roman" panose="02020603050405020304" pitchFamily="18" charset="0"/>
              </a:rPr>
              <a:t>"You kind of get a sense of the language. Those who listen and don't read,</a:t>
            </a:r>
          </a:p>
          <a:p>
            <a:pPr marL="0" indent="0">
              <a:lnSpc>
                <a:spcPct val="100000"/>
              </a:lnSpc>
              <a:spcBef>
                <a:spcPts val="0"/>
              </a:spcBef>
              <a:spcAft>
                <a:spcPts val="600"/>
              </a:spcAft>
              <a:buNone/>
            </a:pPr>
            <a:r>
              <a:rPr lang="en-GB" sz="1600" i="1" dirty="0">
                <a:effectLst/>
                <a:ea typeface="Times New Roman" panose="02020603050405020304" pitchFamily="18" charset="0"/>
                <a:cs typeface="Times New Roman" panose="02020603050405020304" pitchFamily="18" charset="0"/>
              </a:rPr>
              <a:t> I think they probably find spelling very difficult. That's probably why I read a lot".</a:t>
            </a:r>
            <a:endParaRPr lang="sv-SE" sz="1600" dirty="0"/>
          </a:p>
        </p:txBody>
      </p:sp>
      <p:pic>
        <p:nvPicPr>
          <p:cNvPr id="4" name="Bildobjekt 3" descr="Two hands on a refreshable braille display">
            <a:extLst>
              <a:ext uri="{FF2B5EF4-FFF2-40B4-BE49-F238E27FC236}">
                <a16:creationId xmlns:a16="http://schemas.microsoft.com/office/drawing/2014/main" id="{0E566450-514D-4593-8586-FF6F85F4C847}"/>
              </a:ext>
            </a:extLst>
          </p:cNvPr>
          <p:cNvPicPr>
            <a:picLocks noChangeAspect="1"/>
          </p:cNvPicPr>
          <p:nvPr/>
        </p:nvPicPr>
        <p:blipFill>
          <a:blip r:embed="rId3"/>
          <a:stretch>
            <a:fillRect/>
          </a:stretch>
        </p:blipFill>
        <p:spPr>
          <a:xfrm>
            <a:off x="8889999" y="3350342"/>
            <a:ext cx="2822241" cy="1585740"/>
          </a:xfrm>
          <a:prstGeom prst="rect">
            <a:avLst/>
          </a:prstGeom>
        </p:spPr>
      </p:pic>
    </p:spTree>
    <p:extLst>
      <p:ext uri="{BB962C8B-B14F-4D97-AF65-F5344CB8AC3E}">
        <p14:creationId xmlns:p14="http://schemas.microsoft.com/office/powerpoint/2010/main" val="3288968127"/>
      </p:ext>
    </p:extLst>
  </p:cSld>
  <p:clrMapOvr>
    <a:masterClrMapping/>
  </p:clrMapOvr>
  <mc:AlternateContent xmlns:mc="http://schemas.openxmlformats.org/markup-compatibility/2006" xmlns:p14="http://schemas.microsoft.com/office/powerpoint/2010/main">
    <mc:Choice Requires="p14">
      <p:transition spd="slow" p14:dur="2000" advTm="25811"/>
    </mc:Choice>
    <mc:Fallback xmlns="">
      <p:transition spd="slow" advTm="25811"/>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4F039DD-B450-4C8C-A50E-FF450A3D43B6}"/>
              </a:ext>
            </a:extLst>
          </p:cNvPr>
          <p:cNvSpPr>
            <a:spLocks noGrp="1"/>
          </p:cNvSpPr>
          <p:nvPr>
            <p:ph type="title" idx="4294967295"/>
          </p:nvPr>
        </p:nvSpPr>
        <p:spPr>
          <a:xfrm>
            <a:off x="1009650" y="831851"/>
            <a:ext cx="11182350" cy="1032710"/>
          </a:xfrm>
        </p:spPr>
        <p:txBody>
          <a:bodyPr>
            <a:normAutofit/>
          </a:bodyPr>
          <a:lstStyle/>
          <a:p>
            <a:r>
              <a:rPr lang="en-US" sz="3200" dirty="0"/>
              <a:t>Independently or </a:t>
            </a:r>
            <a:r>
              <a:rPr lang="en-US" sz="3200" dirty="0">
                <a:highlight>
                  <a:srgbClr val="FEF4F0"/>
                </a:highlight>
              </a:rPr>
              <a:t>with help from paraeducator? </a:t>
            </a:r>
            <a:endParaRPr lang="sv-SE" sz="3200" dirty="0">
              <a:highlight>
                <a:srgbClr val="FEF4F0"/>
              </a:highlight>
            </a:endParaRPr>
          </a:p>
        </p:txBody>
      </p:sp>
      <p:sp>
        <p:nvSpPr>
          <p:cNvPr id="3" name="Platshållare för innehåll 2">
            <a:extLst>
              <a:ext uri="{FF2B5EF4-FFF2-40B4-BE49-F238E27FC236}">
                <a16:creationId xmlns:a16="http://schemas.microsoft.com/office/drawing/2014/main" id="{C50FE763-5494-4555-B0CD-77589F1F7974}"/>
              </a:ext>
            </a:extLst>
          </p:cNvPr>
          <p:cNvSpPr>
            <a:spLocks noGrp="1"/>
          </p:cNvSpPr>
          <p:nvPr>
            <p:ph sz="quarter" idx="4294967295"/>
          </p:nvPr>
        </p:nvSpPr>
        <p:spPr>
          <a:xfrm>
            <a:off x="1093839" y="2110367"/>
            <a:ext cx="8783053" cy="4395871"/>
          </a:xfrm>
        </p:spPr>
        <p:txBody>
          <a:bodyPr>
            <a:normAutofit fontScale="92500"/>
          </a:bodyPr>
          <a:lstStyle/>
          <a:p>
            <a:pPr>
              <a:lnSpc>
                <a:spcPct val="150000"/>
              </a:lnSpc>
            </a:pPr>
            <a:r>
              <a:rPr lang="en-US" sz="1900" dirty="0">
                <a:effectLst/>
                <a:ea typeface="Times New Roman" panose="02020603050405020304" pitchFamily="18" charset="0"/>
                <a:cs typeface="Times New Roman" panose="02020603050405020304" pitchFamily="18" charset="0"/>
              </a:rPr>
              <a:t>Online work is difficult and/or time consuming</a:t>
            </a:r>
          </a:p>
          <a:p>
            <a:pPr>
              <a:lnSpc>
                <a:spcPct val="150000"/>
              </a:lnSpc>
            </a:pPr>
            <a:r>
              <a:rPr lang="en-US" sz="1900" dirty="0">
                <a:effectLst/>
                <a:ea typeface="Times New Roman" panose="02020603050405020304" pitchFamily="18" charset="0"/>
                <a:cs typeface="Times New Roman" panose="02020603050405020304" pitchFamily="18" charset="0"/>
              </a:rPr>
              <a:t>No time to practice </a:t>
            </a:r>
          </a:p>
          <a:p>
            <a:pPr>
              <a:lnSpc>
                <a:spcPct val="150000"/>
              </a:lnSpc>
            </a:pPr>
            <a:r>
              <a:rPr lang="sv-SE" sz="1900" dirty="0"/>
              <a:t>Meeting deadline is more important than independence </a:t>
            </a:r>
          </a:p>
          <a:p>
            <a:pPr>
              <a:lnSpc>
                <a:spcPct val="150000"/>
              </a:lnSpc>
            </a:pPr>
            <a:endParaRPr lang="en-GB" sz="1900" dirty="0">
              <a:effectLst/>
              <a:ea typeface="Times New Roman" panose="02020603050405020304" pitchFamily="18" charset="0"/>
              <a:cs typeface="Times New Roman" panose="02020603050405020304" pitchFamily="18" charset="0"/>
            </a:endParaRPr>
          </a:p>
          <a:p>
            <a:pPr marL="0" indent="0">
              <a:lnSpc>
                <a:spcPct val="150000"/>
              </a:lnSpc>
              <a:buNone/>
            </a:pPr>
            <a:r>
              <a:rPr lang="en-GB" i="1" dirty="0">
                <a:effectLst/>
                <a:ea typeface="Times New Roman" panose="02020603050405020304" pitchFamily="18" charset="0"/>
                <a:cs typeface="Times New Roman" panose="02020603050405020304" pitchFamily="18" charset="0"/>
              </a:rPr>
              <a:t>"Obviously I could do it myself, but sometimes you have to think, to what extent, I mean, how much time does it take to aim for total independence? Is it worth putting that much time into it?”</a:t>
            </a:r>
          </a:p>
          <a:p>
            <a:pPr marL="0" indent="0">
              <a:lnSpc>
                <a:spcPct val="150000"/>
              </a:lnSpc>
              <a:buNone/>
            </a:pPr>
            <a:endParaRPr lang="en-GB" dirty="0">
              <a:effectLst/>
              <a:ea typeface="Times New Roman" panose="02020603050405020304" pitchFamily="18" charset="0"/>
              <a:cs typeface="Times New Roman" panose="02020603050405020304" pitchFamily="18" charset="0"/>
            </a:endParaRPr>
          </a:p>
          <a:p>
            <a:pPr marL="0" indent="0">
              <a:lnSpc>
                <a:spcPct val="150000"/>
              </a:lnSpc>
              <a:spcBef>
                <a:spcPts val="0"/>
              </a:spcBef>
              <a:buNone/>
            </a:pPr>
            <a:r>
              <a:rPr lang="sv-SE" i="1" dirty="0"/>
              <a:t>”</a:t>
            </a:r>
            <a:r>
              <a:rPr lang="sv-SE" i="1" dirty="0" err="1"/>
              <a:t>Sometimes</a:t>
            </a:r>
            <a:r>
              <a:rPr lang="sv-SE" i="1" dirty="0"/>
              <a:t> I play it </a:t>
            </a:r>
            <a:r>
              <a:rPr lang="sv-SE" i="1" dirty="0" err="1"/>
              <a:t>safe</a:t>
            </a:r>
            <a:r>
              <a:rPr lang="sv-SE" i="1" dirty="0"/>
              <a:t>. </a:t>
            </a:r>
            <a:r>
              <a:rPr lang="sv-SE" i="1" dirty="0" err="1"/>
              <a:t>When</a:t>
            </a:r>
            <a:r>
              <a:rPr lang="sv-SE" i="1" dirty="0"/>
              <a:t> I </a:t>
            </a:r>
            <a:r>
              <a:rPr lang="sv-SE" i="1" dirty="0" err="1"/>
              <a:t>know</a:t>
            </a:r>
            <a:r>
              <a:rPr lang="sv-SE" i="1" dirty="0"/>
              <a:t> the </a:t>
            </a:r>
            <a:r>
              <a:rPr lang="sv-SE" i="1" dirty="0" err="1"/>
              <a:t>meaning</a:t>
            </a:r>
            <a:r>
              <a:rPr lang="sv-SE" i="1" dirty="0"/>
              <a:t> of </a:t>
            </a:r>
            <a:r>
              <a:rPr lang="sv-SE" i="1" dirty="0" err="1"/>
              <a:t>words</a:t>
            </a:r>
            <a:r>
              <a:rPr lang="sv-SE" i="1" dirty="0"/>
              <a:t> </a:t>
            </a:r>
            <a:r>
              <a:rPr lang="sv-SE" i="1" dirty="0" err="1"/>
              <a:t>but</a:t>
            </a:r>
            <a:r>
              <a:rPr lang="sv-SE" i="1" dirty="0"/>
              <a:t> not the </a:t>
            </a:r>
            <a:r>
              <a:rPr lang="sv-SE" i="1" dirty="0" err="1"/>
              <a:t>spelling</a:t>
            </a:r>
            <a:r>
              <a:rPr lang="sv-SE" i="1" dirty="0"/>
              <a:t>, </a:t>
            </a:r>
          </a:p>
          <a:p>
            <a:pPr marL="0" indent="0">
              <a:lnSpc>
                <a:spcPct val="150000"/>
              </a:lnSpc>
              <a:spcBef>
                <a:spcPts val="0"/>
              </a:spcBef>
              <a:buNone/>
            </a:pPr>
            <a:r>
              <a:rPr lang="sv-SE" i="1" dirty="0"/>
              <a:t>I </a:t>
            </a:r>
            <a:r>
              <a:rPr lang="sv-SE" i="1" dirty="0" err="1"/>
              <a:t>avoid</a:t>
            </a:r>
            <a:r>
              <a:rPr lang="sv-SE" i="1" dirty="0"/>
              <a:t> </a:t>
            </a:r>
            <a:r>
              <a:rPr lang="sv-SE" i="1" dirty="0" err="1"/>
              <a:t>using</a:t>
            </a:r>
            <a:r>
              <a:rPr lang="sv-SE" i="1" dirty="0"/>
              <a:t> </a:t>
            </a:r>
            <a:r>
              <a:rPr lang="sv-SE" i="1" dirty="0" err="1"/>
              <a:t>them</a:t>
            </a:r>
            <a:r>
              <a:rPr lang="sv-SE" i="1" dirty="0"/>
              <a:t> in </a:t>
            </a:r>
            <a:r>
              <a:rPr lang="sv-SE" i="1" dirty="0" err="1"/>
              <a:t>writing</a:t>
            </a:r>
            <a:r>
              <a:rPr lang="sv-SE" i="1" dirty="0"/>
              <a:t>. My teacher has </a:t>
            </a:r>
            <a:r>
              <a:rPr lang="sv-SE" i="1" dirty="0" err="1"/>
              <a:t>told</a:t>
            </a:r>
            <a:r>
              <a:rPr lang="sv-SE" i="1" dirty="0"/>
              <a:t> </a:t>
            </a:r>
            <a:r>
              <a:rPr lang="sv-SE" i="1" dirty="0" err="1"/>
              <a:t>me</a:t>
            </a:r>
            <a:r>
              <a:rPr lang="sv-SE" i="1" dirty="0"/>
              <a:t> </a:t>
            </a:r>
            <a:r>
              <a:rPr lang="sv-SE" i="1" dirty="0" err="1"/>
              <a:t>I’m</a:t>
            </a:r>
            <a:r>
              <a:rPr lang="sv-SE" i="1" dirty="0"/>
              <a:t> holding back” </a:t>
            </a:r>
          </a:p>
          <a:p>
            <a:pPr marL="0" indent="0">
              <a:lnSpc>
                <a:spcPct val="150000"/>
              </a:lnSpc>
              <a:buNone/>
            </a:pPr>
            <a:endParaRPr lang="sv-SE"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indent="0">
              <a:lnSpc>
                <a:spcPct val="150000"/>
              </a:lnSpc>
              <a:buNone/>
            </a:pPr>
            <a:endParaRPr lang="sv-SE" dirty="0"/>
          </a:p>
        </p:txBody>
      </p:sp>
      <p:pic>
        <p:nvPicPr>
          <p:cNvPr id="5" name="Bildobjekt 4" descr="Illustration: Frustrated man trying to stop pinched timer clock">
            <a:extLst>
              <a:ext uri="{FF2B5EF4-FFF2-40B4-BE49-F238E27FC236}">
                <a16:creationId xmlns:a16="http://schemas.microsoft.com/office/drawing/2014/main" id="{A84F87F6-0D24-4292-B477-639F4621D404}"/>
              </a:ext>
            </a:extLst>
          </p:cNvPr>
          <p:cNvPicPr>
            <a:picLocks noChangeAspect="1"/>
          </p:cNvPicPr>
          <p:nvPr/>
        </p:nvPicPr>
        <p:blipFill>
          <a:blip r:embed="rId3"/>
          <a:stretch>
            <a:fillRect/>
          </a:stretch>
        </p:blipFill>
        <p:spPr>
          <a:xfrm>
            <a:off x="9150543" y="1864559"/>
            <a:ext cx="2333124" cy="1740400"/>
          </a:xfrm>
          <a:prstGeom prst="rect">
            <a:avLst/>
          </a:prstGeom>
        </p:spPr>
      </p:pic>
    </p:spTree>
    <p:extLst>
      <p:ext uri="{BB962C8B-B14F-4D97-AF65-F5344CB8AC3E}">
        <p14:creationId xmlns:p14="http://schemas.microsoft.com/office/powerpoint/2010/main" val="274957596"/>
      </p:ext>
    </p:extLst>
  </p:cSld>
  <p:clrMapOvr>
    <a:masterClrMapping/>
  </p:clrMapOvr>
  <mc:AlternateContent xmlns:mc="http://schemas.openxmlformats.org/markup-compatibility/2006" xmlns:p14="http://schemas.microsoft.com/office/powerpoint/2010/main">
    <mc:Choice Requires="p14">
      <p:transition spd="slow" p14:dur="2000" advTm="25811"/>
    </mc:Choice>
    <mc:Fallback xmlns="">
      <p:transition spd="slow" advTm="25811"/>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4F039DD-B450-4C8C-A50E-FF450A3D43B6}"/>
              </a:ext>
            </a:extLst>
          </p:cNvPr>
          <p:cNvSpPr>
            <a:spLocks noGrp="1"/>
          </p:cNvSpPr>
          <p:nvPr>
            <p:ph type="title" idx="4294967295"/>
          </p:nvPr>
        </p:nvSpPr>
        <p:spPr>
          <a:xfrm>
            <a:off x="673768" y="831850"/>
            <a:ext cx="11518232" cy="1325563"/>
          </a:xfrm>
        </p:spPr>
        <p:txBody>
          <a:bodyPr>
            <a:normAutofit/>
          </a:bodyPr>
          <a:lstStyle/>
          <a:p>
            <a:r>
              <a:rPr lang="en-US" sz="3200" dirty="0"/>
              <a:t>Teachers’ thoughts on independence and online work</a:t>
            </a:r>
            <a:endParaRPr lang="sv-SE" sz="3200" dirty="0"/>
          </a:p>
        </p:txBody>
      </p:sp>
      <p:sp>
        <p:nvSpPr>
          <p:cNvPr id="3" name="Platshållare för innehåll 2">
            <a:extLst>
              <a:ext uri="{FF2B5EF4-FFF2-40B4-BE49-F238E27FC236}">
                <a16:creationId xmlns:a16="http://schemas.microsoft.com/office/drawing/2014/main" id="{C50FE763-5494-4555-B0CD-77589F1F7974}"/>
              </a:ext>
            </a:extLst>
          </p:cNvPr>
          <p:cNvSpPr>
            <a:spLocks noGrp="1"/>
          </p:cNvSpPr>
          <p:nvPr>
            <p:ph sz="quarter" idx="4294967295"/>
          </p:nvPr>
        </p:nvSpPr>
        <p:spPr>
          <a:xfrm>
            <a:off x="673768" y="2157413"/>
            <a:ext cx="9915574" cy="3958252"/>
          </a:xfrm>
        </p:spPr>
        <p:txBody>
          <a:bodyPr>
            <a:normAutofit/>
          </a:bodyPr>
          <a:lstStyle/>
          <a:p>
            <a:pPr marL="0" indent="0">
              <a:lnSpc>
                <a:spcPct val="150000"/>
              </a:lnSpc>
              <a:buNone/>
            </a:pPr>
            <a:r>
              <a:rPr lang="en-GB" sz="1600" i="1" dirty="0">
                <a:effectLst/>
                <a:ea typeface="Times New Roman" panose="02020603050405020304" pitchFamily="18" charset="0"/>
              </a:rPr>
              <a:t>"Apparently a lot is accessible on the internet“</a:t>
            </a:r>
          </a:p>
          <a:p>
            <a:pPr marL="0" indent="0">
              <a:lnSpc>
                <a:spcPct val="150000"/>
              </a:lnSpc>
              <a:buNone/>
            </a:pPr>
            <a:endParaRPr lang="en-GB" sz="1600" i="1" dirty="0">
              <a:effectLst/>
              <a:ea typeface="Times New Roman" panose="02020603050405020304" pitchFamily="18" charset="0"/>
            </a:endParaRPr>
          </a:p>
          <a:p>
            <a:pPr marL="0" indent="0">
              <a:lnSpc>
                <a:spcPct val="150000"/>
              </a:lnSpc>
              <a:buNone/>
            </a:pPr>
            <a:r>
              <a:rPr lang="en-US" sz="1600" i="1" dirty="0"/>
              <a:t>"I haven't actually asked, but he has never indicated that he can't…  It seems to be working“</a:t>
            </a:r>
          </a:p>
          <a:p>
            <a:pPr marL="0" indent="0">
              <a:lnSpc>
                <a:spcPct val="150000"/>
              </a:lnSpc>
              <a:buNone/>
            </a:pPr>
            <a:endParaRPr lang="sv-SE" sz="1800" i="1" dirty="0"/>
          </a:p>
          <a:p>
            <a:pPr>
              <a:lnSpc>
                <a:spcPct val="150000"/>
              </a:lnSpc>
            </a:pPr>
            <a:r>
              <a:rPr lang="en-GB" sz="1800" dirty="0">
                <a:ea typeface="Times New Roman" panose="02020603050405020304" pitchFamily="18" charset="0"/>
                <a:cs typeface="Times New Roman" panose="02020603050405020304" pitchFamily="18" charset="0"/>
              </a:rPr>
              <a:t>No time in high school to improve digital strategies, keyboard shortcuts, braille… </a:t>
            </a:r>
          </a:p>
          <a:p>
            <a:pPr>
              <a:lnSpc>
                <a:spcPct val="150000"/>
              </a:lnSpc>
            </a:pPr>
            <a:r>
              <a:rPr lang="en-GB" sz="1800" dirty="0">
                <a:ea typeface="Times New Roman" panose="02020603050405020304" pitchFamily="18" charset="0"/>
                <a:cs typeface="Times New Roman" panose="02020603050405020304" pitchFamily="18" charset="0"/>
              </a:rPr>
              <a:t>Whose responsibility?</a:t>
            </a:r>
          </a:p>
          <a:p>
            <a:pPr marL="0" indent="0">
              <a:lnSpc>
                <a:spcPct val="150000"/>
              </a:lnSpc>
              <a:buNone/>
            </a:pPr>
            <a:endParaRPr lang="en-GB" sz="1800" dirty="0">
              <a:ea typeface="Times New Roman" panose="02020603050405020304" pitchFamily="18" charset="0"/>
              <a:cs typeface="Times New Roman" panose="02020603050405020304" pitchFamily="18" charset="0"/>
            </a:endParaRPr>
          </a:p>
          <a:p>
            <a:pPr marL="0" indent="0">
              <a:lnSpc>
                <a:spcPct val="150000"/>
              </a:lnSpc>
              <a:buNone/>
            </a:pPr>
            <a:endParaRPr lang="sv-SE" dirty="0"/>
          </a:p>
        </p:txBody>
      </p:sp>
      <p:pic>
        <p:nvPicPr>
          <p:cNvPr id="7" name="Bildobjekt 6" descr="Illustration: Teenagers with laptops and two adults behind them, leaning forward.&#10;">
            <a:extLst>
              <a:ext uri="{FF2B5EF4-FFF2-40B4-BE49-F238E27FC236}">
                <a16:creationId xmlns:a16="http://schemas.microsoft.com/office/drawing/2014/main" id="{8CA602E8-1D73-4177-A107-77B4FF3D366E}"/>
              </a:ext>
            </a:extLst>
          </p:cNvPr>
          <p:cNvPicPr>
            <a:picLocks noChangeAspect="1"/>
          </p:cNvPicPr>
          <p:nvPr/>
        </p:nvPicPr>
        <p:blipFill>
          <a:blip r:embed="rId3"/>
          <a:stretch>
            <a:fillRect/>
          </a:stretch>
        </p:blipFill>
        <p:spPr>
          <a:xfrm>
            <a:off x="9039254" y="4700588"/>
            <a:ext cx="2680797" cy="1823985"/>
          </a:xfrm>
          <a:prstGeom prst="rect">
            <a:avLst/>
          </a:prstGeom>
        </p:spPr>
      </p:pic>
    </p:spTree>
    <p:extLst>
      <p:ext uri="{BB962C8B-B14F-4D97-AF65-F5344CB8AC3E}">
        <p14:creationId xmlns:p14="http://schemas.microsoft.com/office/powerpoint/2010/main" val="923948072"/>
      </p:ext>
    </p:extLst>
  </p:cSld>
  <p:clrMapOvr>
    <a:masterClrMapping/>
  </p:clrMapOvr>
  <mc:AlternateContent xmlns:mc="http://schemas.openxmlformats.org/markup-compatibility/2006" xmlns:p14="http://schemas.microsoft.com/office/powerpoint/2010/main">
    <mc:Choice Requires="p14">
      <p:transition spd="slow" p14:dur="2000" advTm="25811"/>
    </mc:Choice>
    <mc:Fallback xmlns="">
      <p:transition spd="slow" advTm="25811"/>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0DBCCC6-C69C-4BF4-B7F7-4B63685E1BC6}"/>
              </a:ext>
            </a:extLst>
          </p:cNvPr>
          <p:cNvSpPr>
            <a:spLocks noGrp="1"/>
          </p:cNvSpPr>
          <p:nvPr>
            <p:ph type="title" idx="4294967295"/>
          </p:nvPr>
        </p:nvSpPr>
        <p:spPr>
          <a:xfrm>
            <a:off x="977900" y="993118"/>
            <a:ext cx="11214100" cy="577850"/>
          </a:xfrm>
        </p:spPr>
        <p:txBody>
          <a:bodyPr/>
          <a:lstStyle/>
          <a:p>
            <a:r>
              <a:rPr lang="sv-SE" sz="3200" dirty="0"/>
              <a:t>English education based on a sighted norm</a:t>
            </a:r>
          </a:p>
        </p:txBody>
      </p:sp>
      <p:sp>
        <p:nvSpPr>
          <p:cNvPr id="3" name="Platshållare för innehåll 2">
            <a:extLst>
              <a:ext uri="{FF2B5EF4-FFF2-40B4-BE49-F238E27FC236}">
                <a16:creationId xmlns:a16="http://schemas.microsoft.com/office/drawing/2014/main" id="{B708A649-68E5-4A89-8A23-F1D3BE19EA59}"/>
              </a:ext>
            </a:extLst>
          </p:cNvPr>
          <p:cNvSpPr>
            <a:spLocks noGrp="1"/>
          </p:cNvSpPr>
          <p:nvPr>
            <p:ph sz="quarter" idx="4294967295"/>
          </p:nvPr>
        </p:nvSpPr>
        <p:spPr>
          <a:xfrm>
            <a:off x="977900" y="1981201"/>
            <a:ext cx="8480732" cy="4753851"/>
          </a:xfrm>
        </p:spPr>
        <p:txBody>
          <a:bodyPr>
            <a:normAutofit/>
          </a:bodyPr>
          <a:lstStyle/>
          <a:p>
            <a:pPr>
              <a:spcBef>
                <a:spcPts val="0"/>
              </a:spcBef>
              <a:spcAft>
                <a:spcPts val="1800"/>
              </a:spcAft>
            </a:pPr>
            <a:r>
              <a:rPr lang="sv-SE" sz="1800" dirty="0"/>
              <a:t>Films not </a:t>
            </a:r>
            <a:r>
              <a:rPr lang="sv-SE" sz="1800" dirty="0" err="1"/>
              <a:t>equal</a:t>
            </a:r>
            <a:r>
              <a:rPr lang="sv-SE" sz="1800" dirty="0"/>
              <a:t> </a:t>
            </a:r>
            <a:r>
              <a:rPr lang="sv-SE" sz="1800" dirty="0" err="1"/>
              <a:t>despite</a:t>
            </a:r>
            <a:r>
              <a:rPr lang="sv-SE" sz="1800" dirty="0"/>
              <a:t> adaptations </a:t>
            </a:r>
          </a:p>
          <a:p>
            <a:pPr marL="0" indent="0">
              <a:buNone/>
            </a:pPr>
            <a:r>
              <a:rPr lang="sv-SE" sz="1600" i="1" dirty="0"/>
              <a:t> ” I </a:t>
            </a:r>
            <a:r>
              <a:rPr lang="sv-SE" sz="1600" i="1" dirty="0" err="1"/>
              <a:t>didn’t</a:t>
            </a:r>
            <a:r>
              <a:rPr lang="sv-SE" sz="1600" i="1" dirty="0"/>
              <a:t> </a:t>
            </a:r>
            <a:r>
              <a:rPr lang="sv-SE" sz="1600" i="1" dirty="0" err="1"/>
              <a:t>know</a:t>
            </a:r>
            <a:r>
              <a:rPr lang="sv-SE" sz="1600" i="1" dirty="0"/>
              <a:t> </a:t>
            </a:r>
            <a:r>
              <a:rPr lang="sv-SE" sz="1600" i="1" dirty="0" err="1"/>
              <a:t>who</a:t>
            </a:r>
            <a:r>
              <a:rPr lang="sv-SE" sz="1600" i="1" dirty="0"/>
              <a:t> </a:t>
            </a:r>
            <a:r>
              <a:rPr lang="sv-SE" sz="1600" i="1" dirty="0" err="1"/>
              <a:t>was</a:t>
            </a:r>
            <a:r>
              <a:rPr lang="sv-SE" sz="1600" i="1" dirty="0"/>
              <a:t> </a:t>
            </a:r>
            <a:r>
              <a:rPr lang="sv-SE" sz="1600" i="1" dirty="0" err="1"/>
              <a:t>who</a:t>
            </a:r>
            <a:r>
              <a:rPr lang="sv-SE" sz="1600" i="1" dirty="0"/>
              <a:t>, it </a:t>
            </a:r>
            <a:r>
              <a:rPr lang="sv-SE" sz="1600" i="1" dirty="0" err="1"/>
              <a:t>was</a:t>
            </a:r>
            <a:r>
              <a:rPr lang="sv-SE" sz="1600" i="1" dirty="0"/>
              <a:t> a bit </a:t>
            </a:r>
            <a:r>
              <a:rPr lang="sv-SE" sz="1600" i="1" dirty="0" err="1"/>
              <a:t>confusing</a:t>
            </a:r>
            <a:r>
              <a:rPr lang="sv-SE" sz="1600" i="1" dirty="0"/>
              <a:t>. The task </a:t>
            </a:r>
            <a:r>
              <a:rPr lang="sv-SE" sz="1600" i="1" dirty="0" err="1"/>
              <a:t>didn’t</a:t>
            </a:r>
            <a:r>
              <a:rPr lang="sv-SE" sz="1600" i="1" dirty="0"/>
              <a:t> go </a:t>
            </a:r>
            <a:r>
              <a:rPr lang="sv-SE" sz="1600" i="1" dirty="0" err="1"/>
              <a:t>well</a:t>
            </a:r>
            <a:r>
              <a:rPr lang="sv-SE" sz="1600" i="1" dirty="0"/>
              <a:t>, I </a:t>
            </a:r>
            <a:r>
              <a:rPr lang="sv-SE" sz="1600" i="1" dirty="0" err="1"/>
              <a:t>didn’t</a:t>
            </a:r>
            <a:r>
              <a:rPr lang="sv-SE" sz="1600" i="1" dirty="0"/>
              <a:t> pick </a:t>
            </a:r>
            <a:r>
              <a:rPr lang="sv-SE" sz="1600" i="1" dirty="0" err="1"/>
              <a:t>up</a:t>
            </a:r>
            <a:r>
              <a:rPr lang="sv-SE" sz="1600" i="1" dirty="0"/>
              <a:t> as </a:t>
            </a:r>
            <a:r>
              <a:rPr lang="sv-SE" sz="1600" i="1" dirty="0" err="1"/>
              <a:t>much</a:t>
            </a:r>
            <a:r>
              <a:rPr lang="sv-SE" sz="1600" i="1" dirty="0"/>
              <a:t> from the film as the </a:t>
            </a:r>
            <a:r>
              <a:rPr lang="sv-SE" sz="1600" i="1" dirty="0" err="1"/>
              <a:t>others</a:t>
            </a:r>
            <a:r>
              <a:rPr lang="sv-SE" sz="1600" i="1" dirty="0"/>
              <a:t>. I </a:t>
            </a:r>
            <a:r>
              <a:rPr lang="sv-SE" sz="1600" i="1" dirty="0" err="1"/>
              <a:t>prefer</a:t>
            </a:r>
            <a:r>
              <a:rPr lang="sv-SE" sz="1600" i="1" dirty="0"/>
              <a:t> </a:t>
            </a:r>
            <a:r>
              <a:rPr lang="sv-SE" sz="1600" i="1" dirty="0" err="1"/>
              <a:t>working</a:t>
            </a:r>
            <a:r>
              <a:rPr lang="sv-SE" sz="1600" i="1" dirty="0"/>
              <a:t> </a:t>
            </a:r>
            <a:r>
              <a:rPr lang="sv-SE" sz="1600" i="1" dirty="0" err="1"/>
              <a:t>with</a:t>
            </a:r>
            <a:r>
              <a:rPr lang="sv-SE" sz="1600" i="1" dirty="0"/>
              <a:t> </a:t>
            </a:r>
            <a:r>
              <a:rPr lang="sv-SE" sz="1600" i="1" dirty="0" err="1"/>
              <a:t>novels</a:t>
            </a:r>
            <a:r>
              <a:rPr lang="sv-SE" sz="1600" i="1" dirty="0"/>
              <a:t> for </a:t>
            </a:r>
            <a:r>
              <a:rPr lang="sv-SE" sz="1600" i="1" dirty="0" err="1"/>
              <a:t>obvious</a:t>
            </a:r>
            <a:r>
              <a:rPr lang="sv-SE" sz="1600" i="1" dirty="0"/>
              <a:t> </a:t>
            </a:r>
            <a:r>
              <a:rPr lang="sv-SE" sz="1600" i="1" dirty="0" err="1"/>
              <a:t>reasons</a:t>
            </a:r>
            <a:r>
              <a:rPr lang="sv-SE" sz="1600" i="1" dirty="0"/>
              <a:t>”</a:t>
            </a:r>
          </a:p>
          <a:p>
            <a:pPr marL="0" indent="0">
              <a:buNone/>
            </a:pPr>
            <a:endParaRPr lang="sv-SE" sz="1900" i="1" dirty="0"/>
          </a:p>
          <a:p>
            <a:pPr>
              <a:spcAft>
                <a:spcPts val="1200"/>
              </a:spcAft>
            </a:pPr>
            <a:r>
              <a:rPr lang="en-US" sz="1800" dirty="0"/>
              <a:t>Use of direct quotes in literary analyses </a:t>
            </a:r>
          </a:p>
          <a:p>
            <a:pPr marL="0" indent="0">
              <a:lnSpc>
                <a:spcPct val="100000"/>
              </a:lnSpc>
              <a:spcBef>
                <a:spcPts val="600"/>
              </a:spcBef>
              <a:buNone/>
            </a:pPr>
            <a:r>
              <a:rPr lang="en-US" sz="1600" dirty="0"/>
              <a:t>”</a:t>
            </a:r>
            <a:r>
              <a:rPr lang="en-US" sz="1600" i="1" dirty="0"/>
              <a:t>I guess sighted peers can just browse through the book to look for quotes. </a:t>
            </a:r>
          </a:p>
          <a:p>
            <a:pPr marL="0" indent="0">
              <a:lnSpc>
                <a:spcPct val="100000"/>
              </a:lnSpc>
              <a:spcBef>
                <a:spcPts val="600"/>
              </a:spcBef>
              <a:buNone/>
            </a:pPr>
            <a:r>
              <a:rPr lang="en-US" sz="1600" i="1" dirty="0"/>
              <a:t>Me, listening to an audiobook, it’s pretty difficult to find the right quotes to use”</a:t>
            </a:r>
          </a:p>
          <a:p>
            <a:pPr marL="0" indent="0">
              <a:buNone/>
            </a:pPr>
            <a:endParaRPr lang="sv-SE" sz="2400" b="1" dirty="0">
              <a:solidFill>
                <a:srgbClr val="002060"/>
              </a:solidFill>
              <a:highlight>
                <a:srgbClr val="FFF8E8"/>
              </a:highlight>
            </a:endParaRPr>
          </a:p>
          <a:p>
            <a:pPr marL="0" indent="0">
              <a:buNone/>
            </a:pPr>
            <a:endParaRPr lang="sv-SE" sz="2400" i="1" dirty="0"/>
          </a:p>
          <a:p>
            <a:pPr marL="0" lvl="0" indent="0">
              <a:buNone/>
            </a:pPr>
            <a:endParaRPr lang="sv-SE" sz="2400" b="1" dirty="0">
              <a:solidFill>
                <a:srgbClr val="002060"/>
              </a:solidFill>
            </a:endParaRPr>
          </a:p>
          <a:p>
            <a:pPr marL="0" lvl="0" indent="0">
              <a:lnSpc>
                <a:spcPct val="100000"/>
              </a:lnSpc>
              <a:buNone/>
            </a:pPr>
            <a:endParaRPr lang="sv-SE" sz="1600" i="1" dirty="0"/>
          </a:p>
          <a:p>
            <a:pPr marL="0" lvl="0" indent="0">
              <a:lnSpc>
                <a:spcPct val="100000"/>
              </a:lnSpc>
              <a:buNone/>
            </a:pPr>
            <a:endParaRPr lang="sv-SE" sz="1600" i="1" dirty="0">
              <a:highlight>
                <a:srgbClr val="FFF8E8"/>
              </a:highlight>
            </a:endParaRPr>
          </a:p>
          <a:p>
            <a:pPr marL="0" lvl="0" indent="0">
              <a:lnSpc>
                <a:spcPct val="100000"/>
              </a:lnSpc>
              <a:buNone/>
            </a:pPr>
            <a:endParaRPr lang="sv-SE" sz="1600" i="1" dirty="0">
              <a:highlight>
                <a:srgbClr val="FFF8E8"/>
              </a:highlight>
            </a:endParaRPr>
          </a:p>
        </p:txBody>
      </p:sp>
      <p:pic>
        <p:nvPicPr>
          <p:cNvPr id="5" name="Bildobjekt 4" descr="Quotation marks">
            <a:extLst>
              <a:ext uri="{FF2B5EF4-FFF2-40B4-BE49-F238E27FC236}">
                <a16:creationId xmlns:a16="http://schemas.microsoft.com/office/drawing/2014/main" id="{CC8748AD-BC61-4C28-ACD3-DC26FB23F524}"/>
              </a:ext>
            </a:extLst>
          </p:cNvPr>
          <p:cNvPicPr>
            <a:picLocks noChangeAspect="1"/>
          </p:cNvPicPr>
          <p:nvPr/>
        </p:nvPicPr>
        <p:blipFill>
          <a:blip r:embed="rId3"/>
          <a:stretch>
            <a:fillRect/>
          </a:stretch>
        </p:blipFill>
        <p:spPr>
          <a:xfrm>
            <a:off x="9313880" y="4876799"/>
            <a:ext cx="2354277" cy="1634528"/>
          </a:xfrm>
          <a:prstGeom prst="rect">
            <a:avLst/>
          </a:prstGeom>
        </p:spPr>
      </p:pic>
    </p:spTree>
    <p:extLst>
      <p:ext uri="{BB962C8B-B14F-4D97-AF65-F5344CB8AC3E}">
        <p14:creationId xmlns:p14="http://schemas.microsoft.com/office/powerpoint/2010/main" val="4232474296"/>
      </p:ext>
    </p:extLst>
  </p:cSld>
  <p:clrMapOvr>
    <a:masterClrMapping/>
  </p:clrMapOvr>
  <mc:AlternateContent xmlns:mc="http://schemas.openxmlformats.org/markup-compatibility/2006" xmlns:p14="http://schemas.microsoft.com/office/powerpoint/2010/main">
    <mc:Choice Requires="p14">
      <p:transition spd="slow" p14:dur="2000" advTm="50650"/>
    </mc:Choice>
    <mc:Fallback xmlns="">
      <p:transition spd="slow" advTm="5065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ubrik 7">
            <a:extLst>
              <a:ext uri="{FF2B5EF4-FFF2-40B4-BE49-F238E27FC236}">
                <a16:creationId xmlns:a16="http://schemas.microsoft.com/office/drawing/2014/main" id="{5B8DD3DF-9D3B-413A-BEA2-F4E3F731FE16}"/>
              </a:ext>
            </a:extLst>
          </p:cNvPr>
          <p:cNvSpPr>
            <a:spLocks noGrp="1"/>
          </p:cNvSpPr>
          <p:nvPr>
            <p:ph type="title"/>
          </p:nvPr>
        </p:nvSpPr>
        <p:spPr>
          <a:xfrm>
            <a:off x="793022" y="745462"/>
            <a:ext cx="10406999" cy="918599"/>
          </a:xfrm>
        </p:spPr>
        <p:txBody>
          <a:bodyPr>
            <a:normAutofit/>
          </a:bodyPr>
          <a:lstStyle/>
          <a:p>
            <a:r>
              <a:rPr lang="sv-SE" sz="3200" dirty="0"/>
              <a:t>English education </a:t>
            </a:r>
            <a:r>
              <a:rPr lang="sv-SE" sz="3200" dirty="0" err="1"/>
              <a:t>based</a:t>
            </a:r>
            <a:r>
              <a:rPr lang="sv-SE" sz="3200" dirty="0"/>
              <a:t> on a </a:t>
            </a:r>
            <a:r>
              <a:rPr lang="sv-SE" sz="3200" dirty="0" err="1"/>
              <a:t>sighted</a:t>
            </a:r>
            <a:r>
              <a:rPr lang="sv-SE" sz="3200" dirty="0"/>
              <a:t> norm </a:t>
            </a:r>
          </a:p>
        </p:txBody>
      </p:sp>
      <p:sp>
        <p:nvSpPr>
          <p:cNvPr id="3" name="Platshållare för innehåll 2">
            <a:extLst>
              <a:ext uri="{FF2B5EF4-FFF2-40B4-BE49-F238E27FC236}">
                <a16:creationId xmlns:a16="http://schemas.microsoft.com/office/drawing/2014/main" id="{4D0F6B2F-7635-49BE-B252-ABC339DABFB8}"/>
              </a:ext>
            </a:extLst>
          </p:cNvPr>
          <p:cNvSpPr>
            <a:spLocks noGrp="1"/>
          </p:cNvSpPr>
          <p:nvPr>
            <p:ph idx="1"/>
          </p:nvPr>
        </p:nvSpPr>
        <p:spPr>
          <a:xfrm>
            <a:off x="793022" y="2086369"/>
            <a:ext cx="6207545" cy="4352400"/>
          </a:xfrm>
        </p:spPr>
        <p:txBody>
          <a:bodyPr/>
          <a:lstStyle/>
          <a:p>
            <a:pPr>
              <a:lnSpc>
                <a:spcPct val="150000"/>
              </a:lnSpc>
              <a:spcBef>
                <a:spcPts val="0"/>
              </a:spcBef>
              <a:spcAft>
                <a:spcPts val="1200"/>
              </a:spcAft>
            </a:pPr>
            <a:r>
              <a:rPr lang="en-US" sz="1800" dirty="0"/>
              <a:t>Feedback from teachers – general, not specific textual comments</a:t>
            </a:r>
          </a:p>
          <a:p>
            <a:pPr marL="0" indent="0">
              <a:lnSpc>
                <a:spcPct val="150000"/>
              </a:lnSpc>
              <a:spcBef>
                <a:spcPts val="0"/>
              </a:spcBef>
              <a:spcAft>
                <a:spcPts val="1200"/>
              </a:spcAft>
              <a:buNone/>
            </a:pPr>
            <a:endParaRPr lang="sv-SE" sz="1800" i="1" dirty="0">
              <a:highlight>
                <a:srgbClr val="FFF8E8"/>
              </a:highlight>
            </a:endParaRPr>
          </a:p>
          <a:p>
            <a:pPr marL="0" indent="0">
              <a:buNone/>
            </a:pPr>
            <a:r>
              <a:rPr lang="en-US" sz="1600" i="1" dirty="0"/>
              <a:t>”I don’t know what kind of feedback my classmates receive, but comments on my text are mostly at a general level. That might be a bit negative, I don’t know, well, I’d say it is”</a:t>
            </a:r>
          </a:p>
          <a:p>
            <a:pPr marL="0" indent="0">
              <a:buNone/>
            </a:pPr>
            <a:endParaRPr lang="sv-SE" dirty="0"/>
          </a:p>
        </p:txBody>
      </p:sp>
      <p:pic>
        <p:nvPicPr>
          <p:cNvPr id="4" name="Picture 4" descr="A text in English with many handwritten correction marks in red ink.&#10;">
            <a:extLst>
              <a:ext uri="{FF2B5EF4-FFF2-40B4-BE49-F238E27FC236}">
                <a16:creationId xmlns:a16="http://schemas.microsoft.com/office/drawing/2014/main" id="{CF7BD998-4DEE-4567-B22A-6661508773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10551" y="4048669"/>
            <a:ext cx="2989471" cy="223743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0434840"/>
      </p:ext>
    </p:extLst>
  </p:cSld>
  <p:clrMapOvr>
    <a:masterClrMapping/>
  </p:clrMapOvr>
  <mc:AlternateContent xmlns:mc="http://schemas.openxmlformats.org/markup-compatibility/2006" xmlns:p14="http://schemas.microsoft.com/office/powerpoint/2010/main">
    <mc:Choice Requires="p14">
      <p:transition spd="slow" p14:dur="2000" advTm="31496"/>
    </mc:Choice>
    <mc:Fallback xmlns="">
      <p:transition spd="slow" advTm="31496"/>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B4949C3-5314-41EB-AD5D-B78BBB9AD9A5}"/>
              </a:ext>
            </a:extLst>
          </p:cNvPr>
          <p:cNvSpPr>
            <a:spLocks noGrp="1"/>
          </p:cNvSpPr>
          <p:nvPr>
            <p:ph type="title"/>
          </p:nvPr>
        </p:nvSpPr>
        <p:spPr>
          <a:xfrm>
            <a:off x="861236" y="552849"/>
            <a:ext cx="10338785" cy="1325563"/>
          </a:xfrm>
        </p:spPr>
        <p:txBody>
          <a:bodyPr>
            <a:normAutofit/>
          </a:bodyPr>
          <a:lstStyle/>
          <a:p>
            <a:r>
              <a:rPr lang="en-US" sz="3200" dirty="0"/>
              <a:t>Second language acquisition in the US for VI students </a:t>
            </a:r>
            <a:br>
              <a:rPr lang="en-US" sz="3200" dirty="0"/>
            </a:br>
            <a:r>
              <a:rPr lang="en-US" sz="3200" dirty="0"/>
              <a:t>– similarities &amp; differences?</a:t>
            </a:r>
            <a:endParaRPr lang="sv-SE" sz="3200" dirty="0">
              <a:highlight>
                <a:srgbClr val="FFFF00"/>
              </a:highlight>
            </a:endParaRPr>
          </a:p>
        </p:txBody>
      </p:sp>
      <p:sp>
        <p:nvSpPr>
          <p:cNvPr id="3" name="Platshållare för innehåll 2">
            <a:extLst>
              <a:ext uri="{FF2B5EF4-FFF2-40B4-BE49-F238E27FC236}">
                <a16:creationId xmlns:a16="http://schemas.microsoft.com/office/drawing/2014/main" id="{726A3EB2-73D7-4DDA-891E-5AA17F0EA961}"/>
              </a:ext>
            </a:extLst>
          </p:cNvPr>
          <p:cNvSpPr>
            <a:spLocks noGrp="1"/>
          </p:cNvSpPr>
          <p:nvPr>
            <p:ph idx="1"/>
          </p:nvPr>
        </p:nvSpPr>
        <p:spPr>
          <a:xfrm>
            <a:off x="926607" y="2305305"/>
            <a:ext cx="10338785" cy="4352400"/>
          </a:xfrm>
        </p:spPr>
        <p:txBody>
          <a:bodyPr>
            <a:normAutofit lnSpcReduction="10000"/>
          </a:bodyPr>
          <a:lstStyle/>
          <a:p>
            <a:r>
              <a:rPr lang="en-US" sz="1800" dirty="0"/>
              <a:t>Meeting deadlines rather than long-term goals / independence</a:t>
            </a:r>
          </a:p>
          <a:p>
            <a:pPr marL="0" indent="0">
              <a:buNone/>
            </a:pPr>
            <a:r>
              <a:rPr lang="en-US" sz="1800" dirty="0"/>
              <a:t>    – Reading   →  listening  →  spelling/writing difficulties </a:t>
            </a:r>
          </a:p>
          <a:p>
            <a:pPr marL="0" indent="0">
              <a:buNone/>
            </a:pPr>
            <a:r>
              <a:rPr lang="en-US" sz="1800" dirty="0"/>
              <a:t>    – Online work  →  paraeducator helps out → less extramural English </a:t>
            </a:r>
          </a:p>
          <a:p>
            <a:endParaRPr lang="en-US" sz="1800" dirty="0"/>
          </a:p>
          <a:p>
            <a:r>
              <a:rPr lang="en-US" sz="1800" dirty="0"/>
              <a:t>Nudging: keep prioritizing ICT skills and braille in high school </a:t>
            </a:r>
          </a:p>
          <a:p>
            <a:endParaRPr lang="en-US" sz="1800" dirty="0"/>
          </a:p>
          <a:p>
            <a:r>
              <a:rPr lang="en-US" sz="1800" dirty="0"/>
              <a:t>A sighted norm: </a:t>
            </a:r>
          </a:p>
          <a:p>
            <a:pPr marL="0" indent="0">
              <a:buNone/>
            </a:pPr>
            <a:r>
              <a:rPr lang="en-US" sz="1800" dirty="0"/>
              <a:t> –  film analyses</a:t>
            </a:r>
          </a:p>
          <a:p>
            <a:pPr marL="0" indent="0">
              <a:buNone/>
            </a:pPr>
            <a:r>
              <a:rPr lang="en-US" sz="1800" dirty="0"/>
              <a:t> –  quotations</a:t>
            </a:r>
          </a:p>
          <a:p>
            <a:pPr marL="0" indent="0">
              <a:buNone/>
            </a:pPr>
            <a:r>
              <a:rPr lang="en-US" sz="1800" dirty="0"/>
              <a:t> –  feedback</a:t>
            </a:r>
          </a:p>
          <a:p>
            <a:endParaRPr lang="en-US" sz="1800" dirty="0"/>
          </a:p>
        </p:txBody>
      </p:sp>
    </p:spTree>
    <p:extLst>
      <p:ext uri="{BB962C8B-B14F-4D97-AF65-F5344CB8AC3E}">
        <p14:creationId xmlns:p14="http://schemas.microsoft.com/office/powerpoint/2010/main" val="43848869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5F7A0A0-34E7-40AB-A57E-2C5E7D07FD5B}"/>
              </a:ext>
            </a:extLst>
          </p:cNvPr>
          <p:cNvSpPr>
            <a:spLocks noGrp="1"/>
          </p:cNvSpPr>
          <p:nvPr>
            <p:ph type="title"/>
          </p:nvPr>
        </p:nvSpPr>
        <p:spPr>
          <a:xfrm>
            <a:off x="873456" y="552849"/>
            <a:ext cx="10326565" cy="1325563"/>
          </a:xfrm>
        </p:spPr>
        <p:txBody>
          <a:bodyPr>
            <a:normAutofit/>
          </a:bodyPr>
          <a:lstStyle/>
          <a:p>
            <a:r>
              <a:rPr lang="sv-SE" sz="3200" dirty="0"/>
              <a:t>Extramural English </a:t>
            </a:r>
            <a:br>
              <a:rPr lang="sv-SE" sz="3200" dirty="0"/>
            </a:br>
            <a:r>
              <a:rPr lang="sv-SE" sz="3200" dirty="0"/>
              <a:t>– </a:t>
            </a:r>
            <a:r>
              <a:rPr lang="sv-SE" sz="3200" dirty="0" err="1"/>
              <a:t>language</a:t>
            </a:r>
            <a:r>
              <a:rPr lang="sv-SE" sz="3200" dirty="0"/>
              <a:t> </a:t>
            </a:r>
            <a:r>
              <a:rPr lang="sv-SE" sz="3200" dirty="0" err="1"/>
              <a:t>learning</a:t>
            </a:r>
            <a:r>
              <a:rPr lang="sv-SE" sz="3200" dirty="0"/>
              <a:t> </a:t>
            </a:r>
            <a:r>
              <a:rPr lang="sv-SE" sz="3200" dirty="0" err="1"/>
              <a:t>through</a:t>
            </a:r>
            <a:r>
              <a:rPr lang="sv-SE" sz="3200" dirty="0"/>
              <a:t> </a:t>
            </a:r>
            <a:r>
              <a:rPr lang="sv-SE" sz="3200" dirty="0" err="1"/>
              <a:t>spare</a:t>
            </a:r>
            <a:r>
              <a:rPr lang="sv-SE" sz="3200" dirty="0"/>
              <a:t> </a:t>
            </a:r>
            <a:r>
              <a:rPr lang="sv-SE" sz="3200" dirty="0" err="1"/>
              <a:t>time</a:t>
            </a:r>
            <a:r>
              <a:rPr lang="sv-SE" sz="3200" dirty="0"/>
              <a:t> activities</a:t>
            </a:r>
          </a:p>
        </p:txBody>
      </p:sp>
      <p:sp>
        <p:nvSpPr>
          <p:cNvPr id="3" name="Platshållare för innehåll 2">
            <a:extLst>
              <a:ext uri="{FF2B5EF4-FFF2-40B4-BE49-F238E27FC236}">
                <a16:creationId xmlns:a16="http://schemas.microsoft.com/office/drawing/2014/main" id="{CF82C226-B0FE-49A1-B9A2-F429F9DAF4A2}"/>
              </a:ext>
            </a:extLst>
          </p:cNvPr>
          <p:cNvSpPr>
            <a:spLocks noGrp="1"/>
          </p:cNvSpPr>
          <p:nvPr>
            <p:ph idx="1"/>
          </p:nvPr>
        </p:nvSpPr>
        <p:spPr>
          <a:xfrm>
            <a:off x="1040434" y="2401001"/>
            <a:ext cx="10159587" cy="4352400"/>
          </a:xfrm>
        </p:spPr>
        <p:txBody>
          <a:bodyPr>
            <a:normAutofit/>
          </a:bodyPr>
          <a:lstStyle/>
          <a:p>
            <a:r>
              <a:rPr lang="en-GB" sz="1800" dirty="0">
                <a:solidFill>
                  <a:srgbClr val="202122"/>
                </a:solidFill>
                <a:effectLst/>
                <a:ea typeface="Times New Roman" panose="02020603050405020304" pitchFamily="18" charset="0"/>
                <a:cs typeface="Times New Roman" panose="02020603050405020304" pitchFamily="18" charset="0"/>
              </a:rPr>
              <a:t>Pia Sundqvist (2009)</a:t>
            </a:r>
            <a:r>
              <a:rPr lang="sv-SE" sz="1800" dirty="0"/>
              <a:t> </a:t>
            </a:r>
          </a:p>
          <a:p>
            <a:pPr marL="0" indent="0">
              <a:buNone/>
            </a:pPr>
            <a:r>
              <a:rPr lang="sv-SE" sz="1800" dirty="0"/>
              <a:t>   </a:t>
            </a:r>
            <a:r>
              <a:rPr lang="en-GB" sz="1800" i="1" dirty="0">
                <a:solidFill>
                  <a:srgbClr val="000000"/>
                </a:solidFill>
                <a:effectLst/>
                <a:ea typeface="Times New Roman" panose="02020603050405020304" pitchFamily="18" charset="0"/>
                <a:cs typeface="Times New Roman" panose="02020603050405020304" pitchFamily="18" charset="0"/>
              </a:rPr>
              <a:t>Extramural English Matters: Out-of-School English and Its Impact on </a:t>
            </a:r>
          </a:p>
          <a:p>
            <a:pPr marL="0" indent="0">
              <a:buNone/>
            </a:pPr>
            <a:r>
              <a:rPr lang="en-GB" sz="1800" i="1" dirty="0">
                <a:solidFill>
                  <a:srgbClr val="000000"/>
                </a:solidFill>
                <a:effectLst/>
                <a:ea typeface="Times New Roman" panose="02020603050405020304" pitchFamily="18" charset="0"/>
                <a:cs typeface="Times New Roman" panose="02020603050405020304" pitchFamily="18" charset="0"/>
              </a:rPr>
              <a:t>  Swedish Ninth Graders' Oral Proficiency and Vocabulary </a:t>
            </a:r>
          </a:p>
          <a:p>
            <a:pPr marL="0" indent="0">
              <a:buNone/>
            </a:pPr>
            <a:endParaRPr lang="en-GB" sz="1800" dirty="0">
              <a:solidFill>
                <a:srgbClr val="000000"/>
              </a:solidFill>
              <a:effectLst/>
              <a:ea typeface="Times New Roman" panose="02020603050405020304" pitchFamily="18" charset="0"/>
              <a:cs typeface="Times New Roman" panose="02020603050405020304" pitchFamily="18" charset="0"/>
            </a:endParaRPr>
          </a:p>
          <a:p>
            <a:r>
              <a:rPr lang="en-US" sz="1800" i="1" dirty="0"/>
              <a:t>Prosumers</a:t>
            </a:r>
            <a:r>
              <a:rPr lang="en-US" sz="1800" dirty="0"/>
              <a:t> = producers + consumers in co-creative activities </a:t>
            </a:r>
          </a:p>
          <a:p>
            <a:r>
              <a:rPr lang="en-US" sz="1800" dirty="0">
                <a:effectLst/>
                <a:ea typeface="Times New Roman" panose="02020603050405020304" pitchFamily="18" charset="0"/>
                <a:cs typeface="Times New Roman" panose="02020603050405020304" pitchFamily="18" charset="0"/>
              </a:rPr>
              <a:t>English a lingua franca in MMO games (Massively multiplayer online games )  </a:t>
            </a:r>
          </a:p>
          <a:p>
            <a:r>
              <a:rPr kumimoji="0" lang="sv-SE" sz="1800" b="0" i="0" u="none" strike="noStrike" kern="1200" cap="none" spc="0" normalizeH="0" baseline="0" noProof="0" dirty="0" err="1">
                <a:ln>
                  <a:noFill/>
                </a:ln>
                <a:solidFill>
                  <a:prstClr val="black"/>
                </a:solidFill>
                <a:effectLst/>
                <a:uLnTx/>
                <a:uFillTx/>
                <a:ea typeface="+mn-ea"/>
                <a:cs typeface="+mn-cs"/>
              </a:rPr>
              <a:t>Gaming</a:t>
            </a:r>
            <a:r>
              <a:rPr kumimoji="0" lang="sv-SE" sz="1800" b="0" i="0" u="none" strike="noStrike" kern="1200" cap="none" spc="0" normalizeH="0" baseline="0" noProof="0" dirty="0">
                <a:ln>
                  <a:noFill/>
                </a:ln>
                <a:solidFill>
                  <a:prstClr val="black"/>
                </a:solidFill>
                <a:effectLst/>
                <a:uLnTx/>
                <a:uFillTx/>
                <a:ea typeface="+mn-ea"/>
                <a:cs typeface="+mn-cs"/>
              </a:rPr>
              <a:t> </a:t>
            </a:r>
            <a:r>
              <a:rPr kumimoji="0" lang="sv-SE" sz="1800" b="0" i="0" u="none" strike="noStrike" kern="1200" cap="none" spc="0" normalizeH="0" baseline="0" noProof="0" dirty="0" err="1">
                <a:ln>
                  <a:noFill/>
                </a:ln>
                <a:solidFill>
                  <a:prstClr val="black"/>
                </a:solidFill>
                <a:effectLst/>
                <a:uLnTx/>
                <a:uFillTx/>
                <a:ea typeface="+mn-ea"/>
                <a:cs typeface="+mn-cs"/>
              </a:rPr>
              <a:t>improves</a:t>
            </a:r>
            <a:r>
              <a:rPr kumimoji="0" lang="sv-SE" sz="1800" b="0" i="0" u="none" strike="noStrike" kern="1200" cap="none" spc="0" normalizeH="0" baseline="0" noProof="0" dirty="0">
                <a:ln>
                  <a:noFill/>
                </a:ln>
                <a:solidFill>
                  <a:prstClr val="black"/>
                </a:solidFill>
                <a:effectLst/>
                <a:uLnTx/>
                <a:uFillTx/>
                <a:ea typeface="+mn-ea"/>
                <a:cs typeface="+mn-cs"/>
              </a:rPr>
              <a:t> </a:t>
            </a:r>
            <a:r>
              <a:rPr kumimoji="0" lang="sv-SE" sz="1800" b="0" i="0" u="none" strike="noStrike" kern="1200" cap="none" spc="0" normalizeH="0" baseline="0" noProof="0" dirty="0" err="1">
                <a:ln>
                  <a:noFill/>
                </a:ln>
                <a:solidFill>
                  <a:prstClr val="black"/>
                </a:solidFill>
                <a:effectLst/>
                <a:uLnTx/>
                <a:uFillTx/>
                <a:ea typeface="+mn-ea"/>
                <a:cs typeface="+mn-cs"/>
              </a:rPr>
              <a:t>vocabulary</a:t>
            </a:r>
            <a:r>
              <a:rPr kumimoji="0" lang="sv-SE" sz="1800" b="0" i="0" u="none" strike="noStrike" kern="1200" cap="none" spc="0" normalizeH="0" baseline="0" noProof="0" dirty="0">
                <a:ln>
                  <a:noFill/>
                </a:ln>
                <a:solidFill>
                  <a:prstClr val="black"/>
                </a:solidFill>
                <a:effectLst/>
                <a:uLnTx/>
                <a:uFillTx/>
                <a:ea typeface="+mn-ea"/>
                <a:cs typeface="+mn-cs"/>
              </a:rPr>
              <a:t> </a:t>
            </a:r>
            <a:r>
              <a:rPr kumimoji="0" lang="sv-SE" sz="1800" b="0" i="0" u="none" strike="noStrike" kern="1200" cap="none" spc="0" normalizeH="0" baseline="0" noProof="0" dirty="0" err="1">
                <a:ln>
                  <a:noFill/>
                </a:ln>
                <a:solidFill>
                  <a:prstClr val="black"/>
                </a:solidFill>
                <a:effectLst/>
                <a:uLnTx/>
                <a:uFillTx/>
                <a:ea typeface="+mn-ea"/>
                <a:cs typeface="+mn-cs"/>
              </a:rPr>
              <a:t>more</a:t>
            </a:r>
            <a:r>
              <a:rPr kumimoji="0" lang="sv-SE" sz="1800" b="0" i="0" u="none" strike="noStrike" kern="1200" cap="none" spc="0" normalizeH="0" baseline="0" noProof="0" dirty="0">
                <a:ln>
                  <a:noFill/>
                </a:ln>
                <a:solidFill>
                  <a:prstClr val="black"/>
                </a:solidFill>
                <a:effectLst/>
                <a:uLnTx/>
                <a:uFillTx/>
                <a:ea typeface="+mn-ea"/>
                <a:cs typeface="+mn-cs"/>
              </a:rPr>
              <a:t> </a:t>
            </a:r>
            <a:r>
              <a:rPr kumimoji="0" lang="sv-SE" sz="1800" b="0" i="0" u="none" strike="noStrike" kern="1200" cap="none" spc="0" normalizeH="0" baseline="0" noProof="0" dirty="0" err="1">
                <a:ln>
                  <a:noFill/>
                </a:ln>
                <a:solidFill>
                  <a:prstClr val="black"/>
                </a:solidFill>
                <a:effectLst/>
                <a:uLnTx/>
                <a:uFillTx/>
                <a:ea typeface="+mn-ea"/>
                <a:cs typeface="+mn-cs"/>
              </a:rPr>
              <a:t>than</a:t>
            </a:r>
            <a:r>
              <a:rPr kumimoji="0" lang="sv-SE" sz="1800" b="0" i="0" u="none" strike="noStrike" kern="1200" cap="none" spc="0" normalizeH="0" baseline="0" noProof="0" dirty="0">
                <a:ln>
                  <a:noFill/>
                </a:ln>
                <a:solidFill>
                  <a:prstClr val="black"/>
                </a:solidFill>
                <a:effectLst/>
                <a:uLnTx/>
                <a:uFillTx/>
                <a:ea typeface="+mn-ea"/>
                <a:cs typeface="+mn-cs"/>
              </a:rPr>
              <a:t> reading – </a:t>
            </a:r>
            <a:r>
              <a:rPr kumimoji="0" lang="sv-SE" sz="1800" b="0" i="0" u="none" strike="noStrike" kern="1200" cap="none" spc="0" normalizeH="0" baseline="0" noProof="0" dirty="0" err="1">
                <a:ln>
                  <a:noFill/>
                </a:ln>
                <a:solidFill>
                  <a:prstClr val="black"/>
                </a:solidFill>
                <a:effectLst/>
                <a:uLnTx/>
                <a:uFillTx/>
                <a:ea typeface="+mn-ea"/>
                <a:cs typeface="+mn-cs"/>
              </a:rPr>
              <a:t>active</a:t>
            </a:r>
            <a:r>
              <a:rPr kumimoji="0" lang="sv-SE" sz="1800" b="0" i="0" u="none" strike="noStrike" kern="1200" cap="none" spc="0" normalizeH="0" baseline="0" noProof="0" dirty="0">
                <a:ln>
                  <a:noFill/>
                </a:ln>
                <a:solidFill>
                  <a:prstClr val="black"/>
                </a:solidFill>
                <a:effectLst/>
                <a:uLnTx/>
                <a:uFillTx/>
                <a:ea typeface="+mn-ea"/>
                <a:cs typeface="+mn-cs"/>
              </a:rPr>
              <a:t> vs passive </a:t>
            </a:r>
            <a:r>
              <a:rPr kumimoji="0" lang="sv-SE" sz="1800" b="0" i="0" u="none" strike="noStrike" kern="1200" cap="none" spc="0" normalizeH="0" baseline="0" noProof="0" dirty="0" err="1">
                <a:ln>
                  <a:noFill/>
                </a:ln>
                <a:solidFill>
                  <a:prstClr val="black"/>
                </a:solidFill>
                <a:effectLst/>
                <a:uLnTx/>
                <a:uFillTx/>
                <a:ea typeface="+mn-ea"/>
                <a:cs typeface="+mn-cs"/>
              </a:rPr>
              <a:t>use</a:t>
            </a:r>
            <a:r>
              <a:rPr kumimoji="0" lang="sv-SE" sz="1800" b="0" i="0" u="none" strike="noStrike" kern="1200" cap="none" spc="0" normalizeH="0" baseline="0" noProof="0" dirty="0">
                <a:ln>
                  <a:noFill/>
                </a:ln>
                <a:solidFill>
                  <a:prstClr val="black"/>
                </a:solidFill>
                <a:effectLst/>
                <a:uLnTx/>
                <a:uFillTx/>
                <a:ea typeface="+mn-ea"/>
                <a:cs typeface="+mn-cs"/>
              </a:rPr>
              <a:t> </a:t>
            </a:r>
            <a:r>
              <a:rPr kumimoji="0" lang="sv-SE" sz="1800" b="0" i="0" u="none" strike="noStrike" kern="1200" cap="none" spc="0" normalizeH="0" baseline="0" noProof="0" dirty="0" err="1">
                <a:ln>
                  <a:noFill/>
                </a:ln>
                <a:solidFill>
                  <a:prstClr val="black"/>
                </a:solidFill>
                <a:effectLst/>
                <a:uLnTx/>
                <a:uFillTx/>
                <a:ea typeface="+mn-ea"/>
                <a:cs typeface="+mn-cs"/>
              </a:rPr>
              <a:t>of</a:t>
            </a:r>
            <a:r>
              <a:rPr kumimoji="0" lang="sv-SE" sz="1800" b="0" i="0" u="none" strike="noStrike" kern="1200" cap="none" spc="0" normalizeH="0" baseline="0" noProof="0" dirty="0">
                <a:ln>
                  <a:noFill/>
                </a:ln>
                <a:solidFill>
                  <a:prstClr val="black"/>
                </a:solidFill>
                <a:effectLst/>
                <a:uLnTx/>
                <a:uFillTx/>
                <a:ea typeface="+mn-ea"/>
                <a:cs typeface="+mn-cs"/>
              </a:rPr>
              <a:t> </a:t>
            </a:r>
            <a:r>
              <a:rPr kumimoji="0" lang="sv-SE" sz="1800" b="0" i="0" u="none" strike="noStrike" kern="1200" cap="none" spc="0" normalizeH="0" baseline="0" noProof="0" dirty="0" err="1">
                <a:ln>
                  <a:noFill/>
                </a:ln>
                <a:solidFill>
                  <a:prstClr val="black"/>
                </a:solidFill>
                <a:effectLst/>
                <a:uLnTx/>
                <a:uFillTx/>
                <a:ea typeface="+mn-ea"/>
                <a:cs typeface="+mn-cs"/>
              </a:rPr>
              <a:t>vocabulary</a:t>
            </a:r>
            <a:endParaRPr kumimoji="0" lang="sv-SE" sz="1800" b="0" i="0" u="none" strike="noStrike" kern="1200" cap="none" spc="0" normalizeH="0" baseline="0" noProof="0" dirty="0">
              <a:ln>
                <a:noFill/>
              </a:ln>
              <a:solidFill>
                <a:prstClr val="black"/>
              </a:solidFill>
              <a:effectLst/>
              <a:uLnTx/>
              <a:uFillTx/>
              <a:ea typeface="+mn-ea"/>
              <a:cs typeface="+mn-cs"/>
            </a:endParaRPr>
          </a:p>
          <a:p>
            <a:endParaRPr lang="sv-SE" dirty="0"/>
          </a:p>
        </p:txBody>
      </p:sp>
    </p:spTree>
    <p:extLst>
      <p:ext uri="{BB962C8B-B14F-4D97-AF65-F5344CB8AC3E}">
        <p14:creationId xmlns:p14="http://schemas.microsoft.com/office/powerpoint/2010/main" val="405250748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7473DB7-C23D-4D07-B333-9035B1692595}"/>
              </a:ext>
            </a:extLst>
          </p:cNvPr>
          <p:cNvSpPr>
            <a:spLocks noGrp="1"/>
          </p:cNvSpPr>
          <p:nvPr>
            <p:ph type="title" idx="4294967295"/>
          </p:nvPr>
        </p:nvSpPr>
        <p:spPr>
          <a:xfrm>
            <a:off x="723014" y="831850"/>
            <a:ext cx="9792586" cy="787400"/>
          </a:xfrm>
        </p:spPr>
        <p:txBody>
          <a:bodyPr>
            <a:normAutofit/>
          </a:bodyPr>
          <a:lstStyle/>
          <a:p>
            <a:r>
              <a:rPr lang="sv-SE" sz="3200" dirty="0">
                <a:highlight>
                  <a:srgbClr val="FEF4F0"/>
                </a:highlight>
              </a:rPr>
              <a:t>Blind students’ extramural English</a:t>
            </a:r>
          </a:p>
        </p:txBody>
      </p:sp>
      <p:sp>
        <p:nvSpPr>
          <p:cNvPr id="3" name="Platshållare för innehåll 2">
            <a:extLst>
              <a:ext uri="{FF2B5EF4-FFF2-40B4-BE49-F238E27FC236}">
                <a16:creationId xmlns:a16="http://schemas.microsoft.com/office/drawing/2014/main" id="{B42DBADD-B192-421F-95BD-469358B2412A}"/>
              </a:ext>
            </a:extLst>
          </p:cNvPr>
          <p:cNvSpPr>
            <a:spLocks noGrp="1"/>
          </p:cNvSpPr>
          <p:nvPr>
            <p:ph sz="quarter" idx="4294967295"/>
          </p:nvPr>
        </p:nvSpPr>
        <p:spPr>
          <a:xfrm>
            <a:off x="838200" y="1917699"/>
            <a:ext cx="7514230" cy="4525631"/>
          </a:xfrm>
        </p:spPr>
        <p:txBody>
          <a:bodyPr>
            <a:normAutofit/>
          </a:bodyPr>
          <a:lstStyle/>
          <a:p>
            <a:pPr>
              <a:lnSpc>
                <a:spcPct val="150000"/>
              </a:lnSpc>
            </a:pPr>
            <a:r>
              <a:rPr lang="en-US" sz="1800" dirty="0"/>
              <a:t>Consumers of English</a:t>
            </a:r>
          </a:p>
          <a:p>
            <a:pPr>
              <a:lnSpc>
                <a:spcPct val="150000"/>
              </a:lnSpc>
            </a:pPr>
            <a:r>
              <a:rPr lang="en-US" sz="1800" dirty="0"/>
              <a:t>Wide range of activities – mainly auditory</a:t>
            </a:r>
          </a:p>
          <a:p>
            <a:pPr>
              <a:lnSpc>
                <a:spcPct val="150000"/>
              </a:lnSpc>
            </a:pPr>
            <a:endParaRPr lang="en-US" sz="1800" dirty="0"/>
          </a:p>
          <a:p>
            <a:pPr marL="0" indent="0">
              <a:lnSpc>
                <a:spcPct val="150000"/>
              </a:lnSpc>
              <a:buNone/>
            </a:pPr>
            <a:r>
              <a:rPr lang="en-US" sz="1600" i="1" dirty="0"/>
              <a:t>”a lot of podcasts, facts, reading reviews of novels and games and stuff I’m interested in, check out some presentations or TED-talks on YouTube. Well, guess I’m a bit of a geek” </a:t>
            </a:r>
          </a:p>
          <a:p>
            <a:pPr marL="0" indent="0">
              <a:lnSpc>
                <a:spcPct val="150000"/>
              </a:lnSpc>
              <a:buNone/>
            </a:pPr>
            <a:endParaRPr lang="en-US" sz="1800" dirty="0"/>
          </a:p>
          <a:p>
            <a:pPr marL="0" indent="0">
              <a:lnSpc>
                <a:spcPct val="150000"/>
              </a:lnSpc>
              <a:buNone/>
            </a:pPr>
            <a:endParaRPr lang="sv-SE" sz="2000" dirty="0"/>
          </a:p>
          <a:p>
            <a:pPr marL="0" indent="0">
              <a:lnSpc>
                <a:spcPct val="150000"/>
              </a:lnSpc>
              <a:buNone/>
            </a:pPr>
            <a:endParaRPr lang="sv-SE" sz="2000" b="1" dirty="0">
              <a:solidFill>
                <a:srgbClr val="002060"/>
              </a:solidFill>
            </a:endParaRPr>
          </a:p>
          <a:p>
            <a:pPr marL="0" indent="0">
              <a:lnSpc>
                <a:spcPct val="150000"/>
              </a:lnSpc>
              <a:buNone/>
            </a:pPr>
            <a:endParaRPr lang="sv-SE" sz="2100" i="1" dirty="0"/>
          </a:p>
          <a:p>
            <a:pPr marL="0" indent="0">
              <a:lnSpc>
                <a:spcPct val="100000"/>
              </a:lnSpc>
              <a:buNone/>
            </a:pPr>
            <a:endParaRPr lang="sv-SE" sz="2000" dirty="0"/>
          </a:p>
          <a:p>
            <a:pPr marL="0" indent="0">
              <a:lnSpc>
                <a:spcPct val="100000"/>
              </a:lnSpc>
              <a:buNone/>
            </a:pPr>
            <a:endParaRPr lang="sv-SE" sz="1600" i="1" dirty="0"/>
          </a:p>
          <a:p>
            <a:pPr marL="0" indent="0">
              <a:lnSpc>
                <a:spcPct val="100000"/>
              </a:lnSpc>
              <a:buNone/>
            </a:pPr>
            <a:endParaRPr lang="sv-SE" sz="1600" i="1" dirty="0"/>
          </a:p>
          <a:p>
            <a:pPr marL="0" indent="0">
              <a:lnSpc>
                <a:spcPct val="100000"/>
              </a:lnSpc>
              <a:buNone/>
            </a:pPr>
            <a:endParaRPr lang="sv-SE" sz="1600" b="1" dirty="0">
              <a:solidFill>
                <a:srgbClr val="002060"/>
              </a:solidFill>
            </a:endParaRPr>
          </a:p>
          <a:p>
            <a:pPr marL="0" indent="0">
              <a:buNone/>
            </a:pPr>
            <a:endParaRPr lang="sv-SE" b="1" dirty="0">
              <a:solidFill>
                <a:srgbClr val="002060"/>
              </a:solidFill>
            </a:endParaRPr>
          </a:p>
        </p:txBody>
      </p:sp>
      <p:pic>
        <p:nvPicPr>
          <p:cNvPr id="12" name="Bildobjekt 11" descr="A boy by himself, focusing on a cellphone">
            <a:extLst>
              <a:ext uri="{FF2B5EF4-FFF2-40B4-BE49-F238E27FC236}">
                <a16:creationId xmlns:a16="http://schemas.microsoft.com/office/drawing/2014/main" id="{F3885B8D-1964-4C6B-BCDB-3F7308A39E2A}"/>
              </a:ext>
            </a:extLst>
          </p:cNvPr>
          <p:cNvPicPr>
            <a:picLocks noChangeAspect="1"/>
          </p:cNvPicPr>
          <p:nvPr/>
        </p:nvPicPr>
        <p:blipFill>
          <a:blip r:embed="rId3"/>
          <a:stretch>
            <a:fillRect/>
          </a:stretch>
        </p:blipFill>
        <p:spPr>
          <a:xfrm>
            <a:off x="8855841" y="2963219"/>
            <a:ext cx="2617107" cy="3268639"/>
          </a:xfrm>
          <a:prstGeom prst="rect">
            <a:avLst/>
          </a:prstGeom>
        </p:spPr>
      </p:pic>
    </p:spTree>
    <p:extLst>
      <p:ext uri="{BB962C8B-B14F-4D97-AF65-F5344CB8AC3E}">
        <p14:creationId xmlns:p14="http://schemas.microsoft.com/office/powerpoint/2010/main" val="1465457309"/>
      </p:ext>
    </p:extLst>
  </p:cSld>
  <p:clrMapOvr>
    <a:masterClrMapping/>
  </p:clrMapOvr>
  <mc:AlternateContent xmlns:mc="http://schemas.openxmlformats.org/markup-compatibility/2006" xmlns:p14="http://schemas.microsoft.com/office/powerpoint/2010/main">
    <mc:Choice Requires="p14">
      <p:transition spd="slow" p14:dur="2000" advTm="25088"/>
    </mc:Choice>
    <mc:Fallback xmlns="">
      <p:transition spd="slow" advTm="25088"/>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19BEEAD3-2DB5-43FA-B06C-DB1B3585E253}"/>
              </a:ext>
            </a:extLst>
          </p:cNvPr>
          <p:cNvSpPr>
            <a:spLocks noGrp="1"/>
          </p:cNvSpPr>
          <p:nvPr>
            <p:ph type="title"/>
          </p:nvPr>
        </p:nvSpPr>
        <p:spPr>
          <a:xfrm>
            <a:off x="694866" y="700333"/>
            <a:ext cx="10515600" cy="875901"/>
          </a:xfrm>
        </p:spPr>
        <p:txBody>
          <a:bodyPr>
            <a:normAutofit/>
          </a:bodyPr>
          <a:lstStyle/>
          <a:p>
            <a:r>
              <a:rPr kumimoji="0" lang="sv-SE" sz="3200" b="0" i="0" u="none" strike="noStrike" kern="1200" cap="none" spc="0" normalizeH="0" baseline="0" noProof="0" dirty="0">
                <a:ln>
                  <a:noFill/>
                </a:ln>
                <a:solidFill>
                  <a:srgbClr val="801431"/>
                </a:solidFill>
                <a:effectLst/>
                <a:uLnTx/>
                <a:uFillTx/>
                <a:latin typeface="SPSM Serif"/>
                <a:ea typeface="+mj-ea"/>
                <a:cs typeface="+mj-cs"/>
              </a:rPr>
              <a:t>Sweden and </a:t>
            </a:r>
            <a:r>
              <a:rPr kumimoji="0" lang="sv-SE" sz="3200" b="0" i="0" u="none" strike="noStrike" kern="1200" cap="none" spc="0" normalizeH="0" baseline="0" noProof="0" dirty="0" err="1">
                <a:ln>
                  <a:noFill/>
                </a:ln>
                <a:solidFill>
                  <a:srgbClr val="801431"/>
                </a:solidFill>
                <a:effectLst/>
                <a:uLnTx/>
                <a:uFillTx/>
                <a:latin typeface="SPSM Serif"/>
                <a:ea typeface="+mj-ea"/>
                <a:cs typeface="+mj-cs"/>
              </a:rPr>
              <a:t>its</a:t>
            </a:r>
            <a:r>
              <a:rPr kumimoji="0" lang="sv-SE" sz="3200" b="0" i="0" u="none" strike="noStrike" kern="1200" cap="none" spc="0" normalizeH="0" baseline="0" noProof="0" dirty="0">
                <a:ln>
                  <a:noFill/>
                </a:ln>
                <a:solidFill>
                  <a:srgbClr val="801431"/>
                </a:solidFill>
                <a:effectLst/>
                <a:uLnTx/>
                <a:uFillTx/>
                <a:latin typeface="SPSM Serif"/>
                <a:ea typeface="+mj-ea"/>
                <a:cs typeface="+mj-cs"/>
              </a:rPr>
              <a:t> school system</a:t>
            </a:r>
            <a:r>
              <a:rPr kumimoji="0" lang="sv-SE" sz="3200" b="0" i="0" u="none" strike="noStrike" kern="1200" cap="none" spc="0" normalizeH="0" baseline="0" noProof="0" dirty="0">
                <a:ln>
                  <a:noFill/>
                </a:ln>
                <a:solidFill>
                  <a:srgbClr val="801431"/>
                </a:solidFill>
                <a:effectLst/>
                <a:highlight>
                  <a:srgbClr val="FFFF00"/>
                </a:highlight>
                <a:uLnTx/>
                <a:uFillTx/>
                <a:latin typeface="SPSM Serif"/>
                <a:ea typeface="+mj-ea"/>
                <a:cs typeface="+mj-cs"/>
              </a:rPr>
              <a:t> </a:t>
            </a:r>
            <a:endParaRPr lang="sv-SE" sz="3200" dirty="0">
              <a:highlight>
                <a:srgbClr val="FFFF00"/>
              </a:highlight>
            </a:endParaRPr>
          </a:p>
        </p:txBody>
      </p:sp>
      <p:sp>
        <p:nvSpPr>
          <p:cNvPr id="3" name="Platshållare för innehåll 2">
            <a:extLst>
              <a:ext uri="{FF2B5EF4-FFF2-40B4-BE49-F238E27FC236}">
                <a16:creationId xmlns:a16="http://schemas.microsoft.com/office/drawing/2014/main" id="{8CA8D80C-E9CF-4C3B-9677-154A954D4E13}"/>
              </a:ext>
            </a:extLst>
          </p:cNvPr>
          <p:cNvSpPr>
            <a:spLocks noGrp="1"/>
          </p:cNvSpPr>
          <p:nvPr>
            <p:ph idx="1"/>
          </p:nvPr>
        </p:nvSpPr>
        <p:spPr>
          <a:xfrm>
            <a:off x="694866" y="2145363"/>
            <a:ext cx="4802168" cy="4352400"/>
          </a:xfrm>
        </p:spPr>
        <p:txBody>
          <a:bodyPr/>
          <a:lstStyle/>
          <a:p>
            <a:r>
              <a:rPr lang="en-US" sz="1800" dirty="0"/>
              <a:t>10 years of compulsory school + </a:t>
            </a:r>
          </a:p>
          <a:p>
            <a:r>
              <a:rPr lang="en-US" sz="1800" dirty="0"/>
              <a:t>3 years in upper secondary/high school </a:t>
            </a:r>
          </a:p>
          <a:p>
            <a:endParaRPr lang="en-US" sz="1800" dirty="0"/>
          </a:p>
          <a:p>
            <a:endParaRPr lang="en-US" sz="1800" dirty="0"/>
          </a:p>
          <a:p>
            <a:endParaRPr lang="sv-SE" dirty="0"/>
          </a:p>
        </p:txBody>
      </p:sp>
      <p:pic>
        <p:nvPicPr>
          <p:cNvPr id="4" name="Bildobjekt 3" descr="A map of Europe with the Swedish flag  placed on Sweden. The cities of Stockholm, Gothenburg and Malmoe in the middle to southern parts. &#10;">
            <a:extLst>
              <a:ext uri="{FF2B5EF4-FFF2-40B4-BE49-F238E27FC236}">
                <a16:creationId xmlns:a16="http://schemas.microsoft.com/office/drawing/2014/main" id="{D9C03658-4A77-4B43-9CA7-491B379C80AE}"/>
              </a:ext>
            </a:extLst>
          </p:cNvPr>
          <p:cNvPicPr>
            <a:picLocks noChangeAspect="1"/>
          </p:cNvPicPr>
          <p:nvPr/>
        </p:nvPicPr>
        <p:blipFill>
          <a:blip r:embed="rId2"/>
          <a:stretch>
            <a:fillRect/>
          </a:stretch>
        </p:blipFill>
        <p:spPr>
          <a:xfrm>
            <a:off x="6565464" y="1247585"/>
            <a:ext cx="5018358" cy="5376371"/>
          </a:xfrm>
          <a:prstGeom prst="rect">
            <a:avLst/>
          </a:prstGeom>
        </p:spPr>
      </p:pic>
    </p:spTree>
    <p:extLst>
      <p:ext uri="{BB962C8B-B14F-4D97-AF65-F5344CB8AC3E}">
        <p14:creationId xmlns:p14="http://schemas.microsoft.com/office/powerpoint/2010/main" val="429104898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7473DB7-C23D-4D07-B333-9035B1692595}"/>
              </a:ext>
            </a:extLst>
          </p:cNvPr>
          <p:cNvSpPr>
            <a:spLocks noGrp="1"/>
          </p:cNvSpPr>
          <p:nvPr>
            <p:ph type="title" idx="4294967295"/>
          </p:nvPr>
        </p:nvSpPr>
        <p:spPr>
          <a:xfrm>
            <a:off x="859809" y="977900"/>
            <a:ext cx="9339964" cy="730250"/>
          </a:xfrm>
        </p:spPr>
        <p:txBody>
          <a:bodyPr>
            <a:noAutofit/>
          </a:bodyPr>
          <a:lstStyle/>
          <a:p>
            <a:br>
              <a:rPr lang="sv-SE" sz="3200" dirty="0"/>
            </a:br>
            <a:r>
              <a:rPr lang="sv-SE" sz="3200" dirty="0" err="1"/>
              <a:t>Inaccessible</a:t>
            </a:r>
            <a:r>
              <a:rPr lang="sv-SE" sz="3200" dirty="0"/>
              <a:t> activities – online </a:t>
            </a:r>
            <a:r>
              <a:rPr lang="sv-SE" sz="3200" dirty="0" err="1"/>
              <a:t>gaming</a:t>
            </a:r>
            <a:br>
              <a:rPr lang="sv-SE" sz="3200" dirty="0"/>
            </a:br>
            <a:endParaRPr lang="sv-SE" sz="3200" dirty="0"/>
          </a:p>
        </p:txBody>
      </p:sp>
      <p:sp>
        <p:nvSpPr>
          <p:cNvPr id="4" name="textruta 3">
            <a:extLst>
              <a:ext uri="{FF2B5EF4-FFF2-40B4-BE49-F238E27FC236}">
                <a16:creationId xmlns:a16="http://schemas.microsoft.com/office/drawing/2014/main" id="{18A4FA9C-1BC8-4F10-B97A-6B732B784863}"/>
              </a:ext>
            </a:extLst>
          </p:cNvPr>
          <p:cNvSpPr txBox="1"/>
          <p:nvPr/>
        </p:nvSpPr>
        <p:spPr>
          <a:xfrm>
            <a:off x="739015" y="2111273"/>
            <a:ext cx="7323437" cy="4231928"/>
          </a:xfrm>
          <a:prstGeom prst="rect">
            <a:avLst/>
          </a:prstGeom>
          <a:noFill/>
        </p:spPr>
        <p:txBody>
          <a:bodyPr wrap="square" rtlCol="0">
            <a:spAutoFit/>
          </a:bodyPr>
          <a:lstStyle/>
          <a:p>
            <a:pPr marL="285750" indent="-285750">
              <a:buFont typeface="Arial" panose="020B0604020202020204" pitchFamily="34" charset="0"/>
              <a:buChar char="•"/>
            </a:pPr>
            <a:r>
              <a:rPr lang="en-US" dirty="0"/>
              <a:t>Awareness of limitations due to lack of vision</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Online gaming– no social interaction:</a:t>
            </a:r>
          </a:p>
          <a:p>
            <a:pPr marL="285750" indent="-285750">
              <a:buFont typeface="Arial" panose="020B0604020202020204" pitchFamily="34" charset="0"/>
              <a:buChar char="•"/>
            </a:pPr>
            <a:endParaRPr lang="en-US" dirty="0"/>
          </a:p>
          <a:p>
            <a:pPr>
              <a:lnSpc>
                <a:spcPct val="150000"/>
              </a:lnSpc>
              <a:spcAft>
                <a:spcPts val="600"/>
              </a:spcAft>
            </a:pPr>
            <a:r>
              <a:rPr lang="en-US" sz="1600" i="1" dirty="0"/>
              <a:t>“The online games I’ve played based on sound were single player, you don’t talk to anyone then. There is no community for players of audio-based games as with regular games. It’s quite limited”</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Focus on one’s own shortcomings, not inaccessibility:</a:t>
            </a:r>
          </a:p>
          <a:p>
            <a:pPr marL="285750" indent="-285750">
              <a:buFont typeface="Arial" panose="020B0604020202020204" pitchFamily="34" charset="0"/>
              <a:buChar char="•"/>
            </a:pPr>
            <a:endParaRPr lang="en-US" dirty="0"/>
          </a:p>
          <a:p>
            <a:pPr>
              <a:lnSpc>
                <a:spcPct val="150000"/>
              </a:lnSpc>
            </a:pPr>
            <a:r>
              <a:rPr lang="en-US" sz="1600" i="1" dirty="0"/>
              <a:t> "I don't really know, maybe I haven't had the opportunity or I haven’t felt motivated or I just feel insecure about it"</a:t>
            </a:r>
          </a:p>
          <a:p>
            <a:pPr marL="285750" indent="-285750">
              <a:buFont typeface="Arial" panose="020B0604020202020204" pitchFamily="34" charset="0"/>
              <a:buChar char="•"/>
            </a:pPr>
            <a:endParaRPr lang="sv-SE" dirty="0"/>
          </a:p>
        </p:txBody>
      </p:sp>
      <p:pic>
        <p:nvPicPr>
          <p:cNvPr id="9" name="Bildobjekt 8" descr="A laptop">
            <a:extLst>
              <a:ext uri="{FF2B5EF4-FFF2-40B4-BE49-F238E27FC236}">
                <a16:creationId xmlns:a16="http://schemas.microsoft.com/office/drawing/2014/main" id="{0F90D489-9FD4-45D8-AA48-B0BA827AF133}"/>
              </a:ext>
            </a:extLst>
          </p:cNvPr>
          <p:cNvPicPr>
            <a:picLocks noChangeAspect="1"/>
          </p:cNvPicPr>
          <p:nvPr/>
        </p:nvPicPr>
        <p:blipFill>
          <a:blip r:embed="rId3"/>
          <a:stretch>
            <a:fillRect/>
          </a:stretch>
        </p:blipFill>
        <p:spPr>
          <a:xfrm>
            <a:off x="9185009" y="2420410"/>
            <a:ext cx="2267976" cy="2017180"/>
          </a:xfrm>
          <a:prstGeom prst="rect">
            <a:avLst/>
          </a:prstGeom>
        </p:spPr>
      </p:pic>
    </p:spTree>
    <p:extLst>
      <p:ext uri="{BB962C8B-B14F-4D97-AF65-F5344CB8AC3E}">
        <p14:creationId xmlns:p14="http://schemas.microsoft.com/office/powerpoint/2010/main" val="2358710958"/>
      </p:ext>
    </p:extLst>
  </p:cSld>
  <p:clrMapOvr>
    <a:masterClrMapping/>
  </p:clrMapOvr>
  <mc:AlternateContent xmlns:mc="http://schemas.openxmlformats.org/markup-compatibility/2006" xmlns:p14="http://schemas.microsoft.com/office/powerpoint/2010/main">
    <mc:Choice Requires="p14">
      <p:transition spd="slow" p14:dur="2000" advTm="48447"/>
    </mc:Choice>
    <mc:Fallback xmlns="">
      <p:transition spd="slow" advTm="48447"/>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FD824A7-6B8A-4ADF-B08D-B3A94B7551ED}"/>
              </a:ext>
            </a:extLst>
          </p:cNvPr>
          <p:cNvSpPr>
            <a:spLocks noGrp="1"/>
          </p:cNvSpPr>
          <p:nvPr>
            <p:ph type="title"/>
          </p:nvPr>
        </p:nvSpPr>
        <p:spPr>
          <a:xfrm>
            <a:off x="684420" y="360237"/>
            <a:ext cx="10515600" cy="1325563"/>
          </a:xfrm>
        </p:spPr>
        <p:txBody>
          <a:bodyPr>
            <a:normAutofit/>
          </a:bodyPr>
          <a:lstStyle/>
          <a:p>
            <a:r>
              <a:rPr lang="sv-SE" sz="3200" dirty="0" err="1"/>
              <a:t>Inaccessible</a:t>
            </a:r>
            <a:r>
              <a:rPr lang="sv-SE" sz="3200" dirty="0"/>
              <a:t> activities – social media</a:t>
            </a:r>
          </a:p>
        </p:txBody>
      </p:sp>
      <p:sp>
        <p:nvSpPr>
          <p:cNvPr id="3" name="Platshållare för innehåll 2">
            <a:extLst>
              <a:ext uri="{FF2B5EF4-FFF2-40B4-BE49-F238E27FC236}">
                <a16:creationId xmlns:a16="http://schemas.microsoft.com/office/drawing/2014/main" id="{0EAC608E-D319-49FF-A04A-82AA2ED4049C}"/>
              </a:ext>
            </a:extLst>
          </p:cNvPr>
          <p:cNvSpPr>
            <a:spLocks noGrp="1"/>
          </p:cNvSpPr>
          <p:nvPr>
            <p:ph idx="1"/>
          </p:nvPr>
        </p:nvSpPr>
        <p:spPr>
          <a:xfrm>
            <a:off x="694865" y="2145363"/>
            <a:ext cx="9284865" cy="4352400"/>
          </a:xfrm>
        </p:spPr>
        <p:txBody>
          <a:bodyPr/>
          <a:lstStyle/>
          <a:p>
            <a:r>
              <a:rPr lang="sv-SE" sz="1800" dirty="0"/>
              <a:t>Social media </a:t>
            </a:r>
            <a:r>
              <a:rPr lang="sv-SE" sz="1800" dirty="0" err="1"/>
              <a:t>partially</a:t>
            </a:r>
            <a:r>
              <a:rPr lang="sv-SE" sz="1800" dirty="0"/>
              <a:t> </a:t>
            </a:r>
            <a:r>
              <a:rPr lang="sv-SE" sz="1800" dirty="0" err="1"/>
              <a:t>accessible</a:t>
            </a:r>
            <a:r>
              <a:rPr lang="sv-SE" sz="1800" dirty="0"/>
              <a:t>, </a:t>
            </a:r>
            <a:r>
              <a:rPr lang="sv-SE" sz="1800" dirty="0" err="1"/>
              <a:t>but</a:t>
            </a:r>
            <a:r>
              <a:rPr lang="sv-SE" sz="1800" dirty="0"/>
              <a:t> </a:t>
            </a:r>
            <a:r>
              <a:rPr lang="sv-SE" sz="1800" dirty="0" err="1"/>
              <a:t>requires</a:t>
            </a:r>
            <a:r>
              <a:rPr lang="sv-SE" sz="1800" dirty="0"/>
              <a:t> </a:t>
            </a:r>
            <a:r>
              <a:rPr lang="sv-SE" sz="1800" dirty="0" err="1"/>
              <a:t>good</a:t>
            </a:r>
            <a:r>
              <a:rPr lang="sv-SE" sz="1800" dirty="0"/>
              <a:t> ICT </a:t>
            </a:r>
            <a:r>
              <a:rPr lang="sv-SE" sz="1800" dirty="0" err="1"/>
              <a:t>skills</a:t>
            </a:r>
            <a:endParaRPr lang="sv-SE" sz="1800" dirty="0"/>
          </a:p>
          <a:p>
            <a:r>
              <a:rPr lang="sv-SE" sz="1800" dirty="0" err="1"/>
              <a:t>Memes</a:t>
            </a:r>
            <a:r>
              <a:rPr lang="sv-SE" sz="1800" dirty="0"/>
              <a:t> – combination </a:t>
            </a:r>
            <a:r>
              <a:rPr lang="sv-SE" sz="1800" dirty="0" err="1"/>
              <a:t>of</a:t>
            </a:r>
            <a:r>
              <a:rPr lang="sv-SE" sz="1800" dirty="0"/>
              <a:t> text and </a:t>
            </a:r>
            <a:r>
              <a:rPr lang="sv-SE" sz="1800" dirty="0" err="1"/>
              <a:t>visual</a:t>
            </a:r>
            <a:r>
              <a:rPr lang="sv-SE" sz="1800" dirty="0"/>
              <a:t> information</a:t>
            </a:r>
          </a:p>
          <a:p>
            <a:pPr marL="0" indent="0">
              <a:lnSpc>
                <a:spcPct val="150000"/>
              </a:lnSpc>
              <a:buNone/>
            </a:pPr>
            <a:r>
              <a:rPr lang="sv-SE" sz="1600" i="1" dirty="0"/>
              <a:t> ”</a:t>
            </a:r>
            <a:r>
              <a:rPr lang="sv-SE" sz="1600" i="1" dirty="0" err="1"/>
              <a:t>There’s</a:t>
            </a:r>
            <a:r>
              <a:rPr lang="sv-SE" sz="1600" i="1" dirty="0"/>
              <a:t> a </a:t>
            </a:r>
            <a:r>
              <a:rPr lang="sv-SE" sz="1600" i="1" dirty="0" err="1"/>
              <a:t>lot</a:t>
            </a:r>
            <a:r>
              <a:rPr lang="sv-SE" sz="1600" i="1" dirty="0"/>
              <a:t> </a:t>
            </a:r>
            <a:r>
              <a:rPr lang="sv-SE" sz="1600" i="1" dirty="0" err="1"/>
              <a:t>of</a:t>
            </a:r>
            <a:r>
              <a:rPr lang="sv-SE" sz="1600" i="1" dirty="0"/>
              <a:t> focus on </a:t>
            </a:r>
            <a:r>
              <a:rPr lang="sv-SE" sz="1600" i="1" dirty="0" err="1"/>
              <a:t>visual</a:t>
            </a:r>
            <a:r>
              <a:rPr lang="sv-SE" sz="1600" i="1" dirty="0"/>
              <a:t> images and </a:t>
            </a:r>
            <a:r>
              <a:rPr lang="sv-SE" sz="1600" i="1" dirty="0" err="1"/>
              <a:t>pictures</a:t>
            </a:r>
            <a:r>
              <a:rPr lang="sv-SE" sz="1600" i="1" dirty="0"/>
              <a:t> and </a:t>
            </a:r>
            <a:r>
              <a:rPr lang="sv-SE" sz="1600" i="1" dirty="0" err="1"/>
              <a:t>now</a:t>
            </a:r>
            <a:r>
              <a:rPr lang="sv-SE" sz="1600" i="1" dirty="0"/>
              <a:t> </a:t>
            </a:r>
            <a:r>
              <a:rPr lang="sv-SE" sz="1600" i="1" dirty="0" err="1"/>
              <a:t>when</a:t>
            </a:r>
            <a:r>
              <a:rPr lang="sv-SE" sz="1600" i="1" dirty="0"/>
              <a:t>  </a:t>
            </a:r>
            <a:r>
              <a:rPr lang="sv-SE" sz="1600" i="1" dirty="0" err="1"/>
              <a:t>TikTok</a:t>
            </a:r>
            <a:r>
              <a:rPr lang="sv-SE" sz="1600" i="1" dirty="0"/>
              <a:t> is so </a:t>
            </a:r>
            <a:r>
              <a:rPr lang="sv-SE" sz="1600" i="1" dirty="0" err="1"/>
              <a:t>popular</a:t>
            </a:r>
            <a:r>
              <a:rPr lang="sv-SE" sz="1600" i="1" dirty="0"/>
              <a:t>, </a:t>
            </a:r>
            <a:r>
              <a:rPr lang="sv-SE" sz="1600" i="1" dirty="0" err="1"/>
              <a:t>people</a:t>
            </a:r>
            <a:r>
              <a:rPr lang="sv-SE" sz="1600" i="1" dirty="0"/>
              <a:t> </a:t>
            </a:r>
            <a:r>
              <a:rPr lang="sv-SE" sz="1600" i="1" dirty="0" err="1"/>
              <a:t>use</a:t>
            </a:r>
            <a:r>
              <a:rPr lang="sv-SE" sz="1600" i="1" dirty="0"/>
              <a:t> it, </a:t>
            </a:r>
            <a:r>
              <a:rPr lang="sv-SE" sz="1600" i="1" dirty="0" err="1"/>
              <a:t>they</a:t>
            </a:r>
            <a:r>
              <a:rPr lang="sv-SE" sz="1600" i="1" dirty="0"/>
              <a:t> </a:t>
            </a:r>
            <a:r>
              <a:rPr lang="sv-SE" sz="1600" i="1" dirty="0" err="1"/>
              <a:t>use</a:t>
            </a:r>
            <a:r>
              <a:rPr lang="sv-SE" sz="1600" i="1" dirty="0"/>
              <a:t> it </a:t>
            </a:r>
            <a:r>
              <a:rPr lang="sv-SE" sz="1600" i="1" dirty="0" err="1"/>
              <a:t>differently</a:t>
            </a:r>
            <a:r>
              <a:rPr lang="sv-SE" sz="1600" i="1" dirty="0"/>
              <a:t> </a:t>
            </a:r>
            <a:r>
              <a:rPr lang="sv-SE" sz="1600" i="1" dirty="0" err="1"/>
              <a:t>than</a:t>
            </a:r>
            <a:r>
              <a:rPr lang="sv-SE" sz="1600" i="1" dirty="0"/>
              <a:t> I do” </a:t>
            </a:r>
          </a:p>
          <a:p>
            <a:pPr marL="0" indent="0">
              <a:buNone/>
            </a:pPr>
            <a:endParaRPr lang="sv-SE" sz="1800" i="1" dirty="0"/>
          </a:p>
          <a:p>
            <a:r>
              <a:rPr lang="sv-SE" sz="1800" dirty="0"/>
              <a:t>The social </a:t>
            </a:r>
            <a:r>
              <a:rPr lang="sv-SE" sz="1800" dirty="0" err="1"/>
              <a:t>aspect</a:t>
            </a:r>
            <a:r>
              <a:rPr lang="sv-SE" sz="1800" dirty="0"/>
              <a:t> </a:t>
            </a:r>
            <a:r>
              <a:rPr lang="sv-SE" sz="1800" dirty="0" err="1"/>
              <a:t>matters</a:t>
            </a:r>
            <a:r>
              <a:rPr lang="sv-SE" sz="1800" dirty="0"/>
              <a:t> the </a:t>
            </a:r>
            <a:r>
              <a:rPr lang="sv-SE" sz="1800" dirty="0" err="1"/>
              <a:t>most</a:t>
            </a:r>
            <a:r>
              <a:rPr lang="sv-SE" sz="1800" dirty="0"/>
              <a:t> </a:t>
            </a:r>
          </a:p>
          <a:p>
            <a:r>
              <a:rPr lang="sv-SE" sz="1800" dirty="0" err="1"/>
              <a:t>Captions</a:t>
            </a:r>
            <a:r>
              <a:rPr lang="sv-SE" sz="1800" dirty="0"/>
              <a:t> </a:t>
            </a:r>
            <a:r>
              <a:rPr lang="sv-SE" sz="1800" dirty="0" err="1"/>
              <a:t>enables</a:t>
            </a:r>
            <a:r>
              <a:rPr lang="sv-SE" sz="1800" dirty="0"/>
              <a:t> </a:t>
            </a:r>
            <a:r>
              <a:rPr lang="sv-SE" sz="1800" dirty="0" err="1"/>
              <a:t>learning</a:t>
            </a:r>
            <a:r>
              <a:rPr lang="sv-SE" sz="1800" dirty="0"/>
              <a:t> for </a:t>
            </a:r>
            <a:r>
              <a:rPr lang="sv-SE" sz="1800" dirty="0" err="1"/>
              <a:t>sighted</a:t>
            </a:r>
            <a:r>
              <a:rPr lang="sv-SE" sz="1800" dirty="0"/>
              <a:t> students</a:t>
            </a:r>
          </a:p>
          <a:p>
            <a:endParaRPr lang="sv-SE" dirty="0"/>
          </a:p>
          <a:p>
            <a:endParaRPr lang="sv-SE" dirty="0"/>
          </a:p>
        </p:txBody>
      </p:sp>
      <p:pic>
        <p:nvPicPr>
          <p:cNvPr id="4" name="Picture 2" descr="The TikTok logo">
            <a:extLst>
              <a:ext uri="{FF2B5EF4-FFF2-40B4-BE49-F238E27FC236}">
                <a16:creationId xmlns:a16="http://schemas.microsoft.com/office/drawing/2014/main" id="{0B8639B0-EF33-431B-94A9-D56C692A88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79730" y="4854014"/>
            <a:ext cx="1517405" cy="15174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05781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FD824A7-6B8A-4ADF-B08D-B3A94B7551ED}"/>
              </a:ext>
            </a:extLst>
          </p:cNvPr>
          <p:cNvSpPr>
            <a:spLocks noGrp="1"/>
          </p:cNvSpPr>
          <p:nvPr>
            <p:ph type="title"/>
          </p:nvPr>
        </p:nvSpPr>
        <p:spPr>
          <a:xfrm>
            <a:off x="684420" y="360237"/>
            <a:ext cx="7879477" cy="1325563"/>
          </a:xfrm>
        </p:spPr>
        <p:txBody>
          <a:bodyPr>
            <a:normAutofit/>
          </a:bodyPr>
          <a:lstStyle/>
          <a:p>
            <a:r>
              <a:rPr lang="sv-SE" sz="3200" dirty="0" err="1"/>
              <a:t>Inaccessible</a:t>
            </a:r>
            <a:r>
              <a:rPr lang="sv-SE" sz="3200" dirty="0"/>
              <a:t> activities – series and films </a:t>
            </a:r>
          </a:p>
        </p:txBody>
      </p:sp>
      <p:sp>
        <p:nvSpPr>
          <p:cNvPr id="3" name="Platshållare för innehåll 2">
            <a:extLst>
              <a:ext uri="{FF2B5EF4-FFF2-40B4-BE49-F238E27FC236}">
                <a16:creationId xmlns:a16="http://schemas.microsoft.com/office/drawing/2014/main" id="{0EAC608E-D319-49FF-A04A-82AA2ED4049C}"/>
              </a:ext>
            </a:extLst>
          </p:cNvPr>
          <p:cNvSpPr>
            <a:spLocks noGrp="1"/>
          </p:cNvSpPr>
          <p:nvPr>
            <p:ph idx="1"/>
          </p:nvPr>
        </p:nvSpPr>
        <p:spPr>
          <a:xfrm>
            <a:off x="694866" y="2145363"/>
            <a:ext cx="7869031" cy="4352400"/>
          </a:xfrm>
        </p:spPr>
        <p:txBody>
          <a:bodyPr>
            <a:normAutofit/>
          </a:bodyPr>
          <a:lstStyle/>
          <a:p>
            <a:r>
              <a:rPr lang="sv-SE" sz="1800" dirty="0" err="1"/>
              <a:t>Few</a:t>
            </a:r>
            <a:r>
              <a:rPr lang="sv-SE" sz="1800" dirty="0"/>
              <a:t> series </a:t>
            </a:r>
            <a:r>
              <a:rPr lang="sv-SE" sz="1800" dirty="0" err="1"/>
              <a:t>with</a:t>
            </a:r>
            <a:r>
              <a:rPr lang="sv-SE" sz="1800" dirty="0"/>
              <a:t> audio </a:t>
            </a:r>
            <a:r>
              <a:rPr lang="sv-SE" sz="1800" dirty="0" err="1"/>
              <a:t>descriptions</a:t>
            </a:r>
            <a:endParaRPr lang="sv-SE" sz="1800" dirty="0"/>
          </a:p>
          <a:p>
            <a:r>
              <a:rPr lang="sv-SE" sz="1800" dirty="0" err="1"/>
              <a:t>They</a:t>
            </a:r>
            <a:r>
              <a:rPr lang="sv-SE" sz="1800" dirty="0"/>
              <a:t> miss </a:t>
            </a:r>
            <a:r>
              <a:rPr lang="sv-SE" sz="1800" dirty="0" err="1"/>
              <a:t>out</a:t>
            </a:r>
            <a:r>
              <a:rPr lang="sv-SE" sz="1800" dirty="0"/>
              <a:t> on the social </a:t>
            </a:r>
            <a:r>
              <a:rPr lang="sv-SE" sz="1800" dirty="0" err="1"/>
              <a:t>aspect</a:t>
            </a:r>
            <a:r>
              <a:rPr lang="sv-SE" sz="1800" dirty="0"/>
              <a:t> </a:t>
            </a:r>
            <a:r>
              <a:rPr lang="sv-SE" sz="1800" dirty="0" err="1"/>
              <a:t>of</a:t>
            </a:r>
            <a:r>
              <a:rPr lang="sv-SE" sz="1800" dirty="0"/>
              <a:t> series and </a:t>
            </a:r>
            <a:r>
              <a:rPr lang="sv-SE" sz="1800" dirty="0" err="1"/>
              <a:t>movies</a:t>
            </a:r>
            <a:r>
              <a:rPr lang="sv-SE" sz="1800" dirty="0"/>
              <a:t>  </a:t>
            </a:r>
          </a:p>
          <a:p>
            <a:r>
              <a:rPr lang="en-US" sz="1800" dirty="0"/>
              <a:t>Visual information enables young learners to take on more difficult tasks</a:t>
            </a:r>
          </a:p>
          <a:p>
            <a:pPr marL="0" indent="0">
              <a:buNone/>
            </a:pPr>
            <a:r>
              <a:rPr lang="en-US" sz="1800" dirty="0"/>
              <a:t> </a:t>
            </a:r>
          </a:p>
          <a:p>
            <a:pPr marL="0" indent="0">
              <a:buNone/>
            </a:pPr>
            <a:r>
              <a:rPr lang="en-GB" sz="1600" dirty="0">
                <a:effectLst/>
                <a:ea typeface="Times New Roman" panose="02020603050405020304" pitchFamily="18" charset="0"/>
                <a:cs typeface="Times New Roman" panose="02020603050405020304" pitchFamily="18" charset="0"/>
              </a:rPr>
              <a:t>"</a:t>
            </a:r>
            <a:r>
              <a:rPr lang="en-GB" sz="1600" i="1" dirty="0">
                <a:effectLst/>
                <a:ea typeface="Times New Roman" panose="02020603050405020304" pitchFamily="18" charset="0"/>
                <a:cs typeface="Times New Roman" panose="02020603050405020304" pitchFamily="18" charset="0"/>
              </a:rPr>
              <a:t>Many of my friends were watching English movies from an earlier age than me. I started watching English films and YouTube when I was about 15, while others had been doing that since they were like 7”</a:t>
            </a:r>
          </a:p>
          <a:p>
            <a:pPr marL="0" indent="0">
              <a:buNone/>
            </a:pPr>
            <a:endParaRPr lang="en-GB" sz="1600" i="1" dirty="0">
              <a:ea typeface="Times New Roman" panose="02020603050405020304" pitchFamily="18" charset="0"/>
              <a:cs typeface="Times New Roman" panose="02020603050405020304" pitchFamily="18" charset="0"/>
            </a:endParaRPr>
          </a:p>
          <a:p>
            <a:pPr marL="0" indent="0">
              <a:buNone/>
            </a:pPr>
            <a:r>
              <a:rPr lang="en-GB" sz="1600" i="1" dirty="0">
                <a:effectLst/>
                <a:ea typeface="Times New Roman" panose="02020603050405020304" pitchFamily="18" charset="0"/>
                <a:cs typeface="TimesNewRomanPSMT"/>
              </a:rPr>
              <a:t>”In Spanish I was one of the best</a:t>
            </a:r>
            <a:r>
              <a:rPr lang="en-GB" sz="1600" dirty="0">
                <a:effectLst/>
                <a:ea typeface="Times New Roman" panose="02020603050405020304" pitchFamily="18" charset="0"/>
                <a:cs typeface="TimesNewRomanPSMT"/>
              </a:rPr>
              <a:t> </a:t>
            </a:r>
            <a:r>
              <a:rPr lang="en-GB" sz="1600" i="1" dirty="0">
                <a:effectLst/>
                <a:ea typeface="Times New Roman" panose="02020603050405020304" pitchFamily="18" charset="0"/>
                <a:cs typeface="TimesNewRomanPSMT"/>
              </a:rPr>
              <a:t>because none of us knew anything beforehand. There were no series in Spanish that the others watched that could mess things up. All of us were on the same page" </a:t>
            </a:r>
            <a:endParaRPr lang="sv-SE" sz="1600" dirty="0">
              <a:effectLst/>
              <a:ea typeface="Times New Roman" panose="02020603050405020304" pitchFamily="18" charset="0"/>
              <a:cs typeface="Times New Roman" panose="02020603050405020304" pitchFamily="18" charset="0"/>
            </a:endParaRPr>
          </a:p>
          <a:p>
            <a:pPr marL="0" indent="0">
              <a:buNone/>
            </a:pPr>
            <a:endParaRPr lang="sv-SE" sz="1800" dirty="0">
              <a:effectLst/>
              <a:ea typeface="Times New Roman" panose="02020603050405020304" pitchFamily="18" charset="0"/>
              <a:cs typeface="Times New Roman" panose="02020603050405020304" pitchFamily="18" charset="0"/>
            </a:endParaRPr>
          </a:p>
          <a:p>
            <a:endParaRPr lang="sv-SE" dirty="0"/>
          </a:p>
        </p:txBody>
      </p:sp>
      <p:pic>
        <p:nvPicPr>
          <p:cNvPr id="6" name="Bildobjekt 5" descr="Several runners crossing the finishing line and one runner is a bit behind them&#10;">
            <a:extLst>
              <a:ext uri="{FF2B5EF4-FFF2-40B4-BE49-F238E27FC236}">
                <a16:creationId xmlns:a16="http://schemas.microsoft.com/office/drawing/2014/main" id="{639B7BE1-EED8-4F24-9524-905894DAFE88}"/>
              </a:ext>
            </a:extLst>
          </p:cNvPr>
          <p:cNvPicPr>
            <a:picLocks noChangeAspect="1"/>
          </p:cNvPicPr>
          <p:nvPr/>
        </p:nvPicPr>
        <p:blipFill>
          <a:blip r:embed="rId3"/>
          <a:stretch>
            <a:fillRect/>
          </a:stretch>
        </p:blipFill>
        <p:spPr>
          <a:xfrm>
            <a:off x="8809704" y="4176916"/>
            <a:ext cx="2878086" cy="1965787"/>
          </a:xfrm>
          <a:prstGeom prst="rect">
            <a:avLst/>
          </a:prstGeom>
        </p:spPr>
      </p:pic>
    </p:spTree>
    <p:extLst>
      <p:ext uri="{BB962C8B-B14F-4D97-AF65-F5344CB8AC3E}">
        <p14:creationId xmlns:p14="http://schemas.microsoft.com/office/powerpoint/2010/main" val="356176578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a:extLst>
              <a:ext uri="{FF2B5EF4-FFF2-40B4-BE49-F238E27FC236}">
                <a16:creationId xmlns:a16="http://schemas.microsoft.com/office/drawing/2014/main" id="{08749182-004E-4DBC-BE38-838F31984EC1}"/>
              </a:ext>
            </a:extLst>
          </p:cNvPr>
          <p:cNvSpPr>
            <a:spLocks noGrp="1"/>
          </p:cNvSpPr>
          <p:nvPr>
            <p:ph type="title"/>
          </p:nvPr>
        </p:nvSpPr>
        <p:spPr>
          <a:xfrm>
            <a:off x="684422" y="552850"/>
            <a:ext cx="10515600" cy="975700"/>
          </a:xfrm>
        </p:spPr>
        <p:txBody>
          <a:bodyPr>
            <a:normAutofit/>
          </a:bodyPr>
          <a:lstStyle/>
          <a:p>
            <a:r>
              <a:rPr lang="sv-SE" sz="3200" dirty="0" err="1"/>
              <a:t>Results</a:t>
            </a:r>
            <a:r>
              <a:rPr lang="sv-SE" sz="3200" dirty="0"/>
              <a:t> in English vs </a:t>
            </a:r>
            <a:r>
              <a:rPr lang="sv-SE" sz="3200" dirty="0" err="1"/>
              <a:t>other</a:t>
            </a:r>
            <a:r>
              <a:rPr lang="sv-SE" sz="3200" dirty="0"/>
              <a:t> </a:t>
            </a:r>
            <a:r>
              <a:rPr lang="sv-SE" sz="3200" dirty="0" err="1"/>
              <a:t>language</a:t>
            </a:r>
            <a:r>
              <a:rPr lang="sv-SE" sz="3200" dirty="0"/>
              <a:t> studies </a:t>
            </a:r>
          </a:p>
        </p:txBody>
      </p:sp>
      <p:sp>
        <p:nvSpPr>
          <p:cNvPr id="5" name="Platshållare för innehåll 4">
            <a:extLst>
              <a:ext uri="{FF2B5EF4-FFF2-40B4-BE49-F238E27FC236}">
                <a16:creationId xmlns:a16="http://schemas.microsoft.com/office/drawing/2014/main" id="{C57C4F2E-39A9-47EE-B91F-9405F4A5BF1F}"/>
              </a:ext>
            </a:extLst>
          </p:cNvPr>
          <p:cNvSpPr>
            <a:spLocks noGrp="1"/>
          </p:cNvSpPr>
          <p:nvPr>
            <p:ph idx="1"/>
          </p:nvPr>
        </p:nvSpPr>
        <p:spPr>
          <a:xfrm>
            <a:off x="694866" y="2145363"/>
            <a:ext cx="9322592" cy="4352400"/>
          </a:xfrm>
        </p:spPr>
        <p:txBody>
          <a:bodyPr>
            <a:normAutofit/>
          </a:bodyPr>
          <a:lstStyle/>
          <a:p>
            <a:r>
              <a:rPr lang="sv-SE" sz="1800" dirty="0"/>
              <a:t>English </a:t>
            </a:r>
            <a:r>
              <a:rPr lang="sv-SE" sz="1800" dirty="0" err="1"/>
              <a:t>language</a:t>
            </a:r>
            <a:r>
              <a:rPr lang="sv-SE" sz="1800" dirty="0"/>
              <a:t> / </a:t>
            </a:r>
            <a:r>
              <a:rPr lang="sv-SE" sz="1800" dirty="0" err="1"/>
              <a:t>American</a:t>
            </a:r>
            <a:r>
              <a:rPr lang="sv-SE" sz="1800" dirty="0"/>
              <a:t> </a:t>
            </a:r>
            <a:r>
              <a:rPr lang="sv-SE" sz="1800" dirty="0" err="1"/>
              <a:t>culture</a:t>
            </a:r>
            <a:r>
              <a:rPr lang="sv-SE" sz="1800" dirty="0"/>
              <a:t> – a </a:t>
            </a:r>
            <a:r>
              <a:rPr lang="sv-SE" sz="1800" dirty="0" err="1"/>
              <a:t>huge</a:t>
            </a:r>
            <a:r>
              <a:rPr lang="sv-SE" sz="1800" dirty="0"/>
              <a:t> </a:t>
            </a:r>
            <a:r>
              <a:rPr lang="sv-SE" sz="1800" dirty="0" err="1"/>
              <a:t>influence</a:t>
            </a:r>
            <a:r>
              <a:rPr lang="sv-SE" sz="1800" dirty="0"/>
              <a:t> on Swedish </a:t>
            </a:r>
            <a:r>
              <a:rPr lang="sv-SE" sz="1800" dirty="0" err="1"/>
              <a:t>teenagers</a:t>
            </a:r>
            <a:endParaRPr lang="sv-SE" sz="1800" dirty="0"/>
          </a:p>
          <a:p>
            <a:r>
              <a:rPr lang="sv-SE" sz="1800" dirty="0"/>
              <a:t>Annika Risberg (2020): Braille reading students’ final marks in 9th </a:t>
            </a:r>
            <a:r>
              <a:rPr lang="sv-SE" sz="1800" dirty="0" err="1"/>
              <a:t>grade</a:t>
            </a:r>
            <a:r>
              <a:rPr lang="sv-SE" sz="1800" dirty="0"/>
              <a:t> </a:t>
            </a:r>
            <a:r>
              <a:rPr lang="sv-SE" sz="1800" dirty="0" err="1"/>
              <a:t>compared</a:t>
            </a:r>
            <a:r>
              <a:rPr lang="sv-SE" sz="1800" dirty="0"/>
              <a:t> to the national </a:t>
            </a:r>
            <a:r>
              <a:rPr lang="sv-SE" sz="1800" dirty="0" err="1"/>
              <a:t>average</a:t>
            </a:r>
            <a:r>
              <a:rPr lang="sv-SE" sz="1800" dirty="0"/>
              <a:t> for the last 20 years</a:t>
            </a:r>
          </a:p>
          <a:p>
            <a:pPr marL="0" indent="0">
              <a:buNone/>
            </a:pPr>
            <a:r>
              <a:rPr lang="sv-SE" sz="1800" dirty="0"/>
              <a:t>    – at national </a:t>
            </a:r>
            <a:r>
              <a:rPr lang="sv-SE" sz="1800" dirty="0" err="1"/>
              <a:t>average</a:t>
            </a:r>
            <a:r>
              <a:rPr lang="sv-SE" sz="1800" dirty="0"/>
              <a:t> in 10 </a:t>
            </a:r>
            <a:r>
              <a:rPr lang="sv-SE" sz="1800" dirty="0" err="1"/>
              <a:t>of</a:t>
            </a:r>
            <a:r>
              <a:rPr lang="sv-SE" sz="1800" dirty="0"/>
              <a:t> 12 </a:t>
            </a:r>
            <a:r>
              <a:rPr lang="sv-SE" sz="1800" dirty="0" err="1"/>
              <a:t>theoretical</a:t>
            </a:r>
            <a:r>
              <a:rPr lang="sv-SE" sz="1800" dirty="0"/>
              <a:t> subject</a:t>
            </a:r>
          </a:p>
          <a:p>
            <a:pPr marL="0" indent="0">
              <a:buNone/>
            </a:pPr>
            <a:r>
              <a:rPr lang="sv-SE" sz="1800" dirty="0"/>
              <a:t>    – </a:t>
            </a:r>
            <a:r>
              <a:rPr lang="sv-SE" sz="1800" dirty="0" err="1"/>
              <a:t>below</a:t>
            </a:r>
            <a:r>
              <a:rPr lang="sv-SE" sz="1800" dirty="0"/>
              <a:t> in English</a:t>
            </a:r>
          </a:p>
          <a:p>
            <a:pPr marL="0" indent="0">
              <a:buNone/>
            </a:pPr>
            <a:r>
              <a:rPr lang="sv-SE" sz="1800" dirty="0"/>
              <a:t>    – </a:t>
            </a:r>
            <a:r>
              <a:rPr lang="sv-SE" sz="1800" dirty="0" err="1"/>
              <a:t>above</a:t>
            </a:r>
            <a:r>
              <a:rPr lang="sv-SE" sz="1800" dirty="0"/>
              <a:t> in modern </a:t>
            </a:r>
            <a:r>
              <a:rPr lang="sv-SE" sz="1800" dirty="0" err="1"/>
              <a:t>languages</a:t>
            </a:r>
            <a:r>
              <a:rPr lang="sv-SE" sz="1800" dirty="0"/>
              <a:t>: </a:t>
            </a:r>
            <a:r>
              <a:rPr lang="sv-SE" sz="1800" dirty="0" err="1"/>
              <a:t>Spanish</a:t>
            </a:r>
            <a:r>
              <a:rPr lang="sv-SE" sz="1800" dirty="0"/>
              <a:t>, German or </a:t>
            </a:r>
            <a:r>
              <a:rPr lang="sv-SE" sz="1800" dirty="0" err="1"/>
              <a:t>french</a:t>
            </a:r>
            <a:endParaRPr lang="sv-SE" sz="1800" dirty="0"/>
          </a:p>
          <a:p>
            <a:pPr marL="0" indent="0">
              <a:buNone/>
            </a:pPr>
            <a:r>
              <a:rPr lang="sv-SE" sz="1800" dirty="0"/>
              <a:t>   </a:t>
            </a:r>
          </a:p>
        </p:txBody>
      </p:sp>
      <p:pic>
        <p:nvPicPr>
          <p:cNvPr id="6" name="Bildobjekt 5" descr="Illustration: A teacher talking to students who are sitting by a desk with books and a braille book. ">
            <a:extLst>
              <a:ext uri="{FF2B5EF4-FFF2-40B4-BE49-F238E27FC236}">
                <a16:creationId xmlns:a16="http://schemas.microsoft.com/office/drawing/2014/main" id="{9EE115F6-860F-4D08-9E8D-8B71DDB81FE3}"/>
              </a:ext>
            </a:extLst>
          </p:cNvPr>
          <p:cNvPicPr>
            <a:picLocks noChangeAspect="1"/>
          </p:cNvPicPr>
          <p:nvPr/>
        </p:nvPicPr>
        <p:blipFill>
          <a:blip r:embed="rId2"/>
          <a:stretch>
            <a:fillRect/>
          </a:stretch>
        </p:blipFill>
        <p:spPr>
          <a:xfrm>
            <a:off x="8914032" y="4207118"/>
            <a:ext cx="2462806" cy="2098032"/>
          </a:xfrm>
          <a:prstGeom prst="rect">
            <a:avLst/>
          </a:prstGeom>
        </p:spPr>
      </p:pic>
    </p:spTree>
    <p:extLst>
      <p:ext uri="{BB962C8B-B14F-4D97-AF65-F5344CB8AC3E}">
        <p14:creationId xmlns:p14="http://schemas.microsoft.com/office/powerpoint/2010/main" val="378931572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AC668FB-1E97-4DC9-9708-E6DB591F03B1}"/>
              </a:ext>
            </a:extLst>
          </p:cNvPr>
          <p:cNvSpPr>
            <a:spLocks noGrp="1"/>
          </p:cNvSpPr>
          <p:nvPr>
            <p:ph type="title" idx="4294967295"/>
          </p:nvPr>
        </p:nvSpPr>
        <p:spPr>
          <a:xfrm>
            <a:off x="723014" y="831850"/>
            <a:ext cx="9792586" cy="835025"/>
          </a:xfrm>
        </p:spPr>
        <p:txBody>
          <a:bodyPr/>
          <a:lstStyle/>
          <a:p>
            <a:r>
              <a:rPr lang="sv-SE" sz="3200" dirty="0"/>
              <a:t>Extramural English – </a:t>
            </a:r>
            <a:r>
              <a:rPr lang="sv-SE" sz="3200" dirty="0" err="1"/>
              <a:t>accessible</a:t>
            </a:r>
            <a:r>
              <a:rPr lang="sv-SE" sz="3200" dirty="0"/>
              <a:t> activities </a:t>
            </a:r>
          </a:p>
        </p:txBody>
      </p:sp>
      <p:sp>
        <p:nvSpPr>
          <p:cNvPr id="3" name="Platshållare för innehåll 2">
            <a:extLst>
              <a:ext uri="{FF2B5EF4-FFF2-40B4-BE49-F238E27FC236}">
                <a16:creationId xmlns:a16="http://schemas.microsoft.com/office/drawing/2014/main" id="{5ED338EA-8B01-4CCE-9519-D77190192ECE}"/>
              </a:ext>
            </a:extLst>
          </p:cNvPr>
          <p:cNvSpPr>
            <a:spLocks noGrp="1"/>
          </p:cNvSpPr>
          <p:nvPr>
            <p:ph sz="quarter" idx="4294967295"/>
          </p:nvPr>
        </p:nvSpPr>
        <p:spPr>
          <a:xfrm>
            <a:off x="763225" y="1896037"/>
            <a:ext cx="7730107" cy="4674884"/>
          </a:xfrm>
        </p:spPr>
        <p:txBody>
          <a:bodyPr>
            <a:normAutofit/>
          </a:bodyPr>
          <a:lstStyle/>
          <a:p>
            <a:pPr>
              <a:lnSpc>
                <a:spcPct val="150000"/>
              </a:lnSpc>
            </a:pPr>
            <a:r>
              <a:rPr lang="sv-SE" sz="1800" dirty="0" err="1"/>
              <a:t>Literature</a:t>
            </a:r>
            <a:r>
              <a:rPr lang="sv-SE" sz="1800" dirty="0"/>
              <a:t> - </a:t>
            </a:r>
            <a:r>
              <a:rPr lang="sv-SE" sz="1800" dirty="0" err="1"/>
              <a:t>mostly</a:t>
            </a:r>
            <a:r>
              <a:rPr lang="sv-SE" sz="1800" dirty="0"/>
              <a:t> </a:t>
            </a:r>
            <a:r>
              <a:rPr lang="sv-SE" sz="1800" dirty="0" err="1"/>
              <a:t>audiobooks</a:t>
            </a:r>
            <a:r>
              <a:rPr lang="sv-SE" sz="1800" dirty="0"/>
              <a:t> </a:t>
            </a:r>
          </a:p>
          <a:p>
            <a:pPr marL="0" indent="0">
              <a:lnSpc>
                <a:spcPct val="150000"/>
              </a:lnSpc>
              <a:buNone/>
            </a:pPr>
            <a:r>
              <a:rPr lang="sv-SE" sz="1600" i="1" dirty="0"/>
              <a:t>    ”</a:t>
            </a:r>
            <a:r>
              <a:rPr lang="sv-SE" sz="1600" i="1" dirty="0" err="1"/>
              <a:t>I’m</a:t>
            </a:r>
            <a:r>
              <a:rPr lang="sv-SE" sz="1600" i="1" dirty="0"/>
              <a:t> </a:t>
            </a:r>
            <a:r>
              <a:rPr lang="sv-SE" sz="1600" i="1" dirty="0" err="1"/>
              <a:t>more</a:t>
            </a:r>
            <a:r>
              <a:rPr lang="sv-SE" sz="1600" i="1" dirty="0"/>
              <a:t> </a:t>
            </a:r>
            <a:r>
              <a:rPr lang="sv-SE" sz="1600" i="1" dirty="0" err="1"/>
              <a:t>of</a:t>
            </a:r>
            <a:r>
              <a:rPr lang="sv-SE" sz="1600" i="1" dirty="0"/>
              <a:t> a </a:t>
            </a:r>
            <a:r>
              <a:rPr lang="sv-SE" sz="1600" i="1" dirty="0" err="1"/>
              <a:t>book-type</a:t>
            </a:r>
            <a:r>
              <a:rPr lang="sv-SE" sz="1600" i="1" dirty="0"/>
              <a:t> kind </a:t>
            </a:r>
            <a:r>
              <a:rPr lang="sv-SE" sz="1600" i="1" dirty="0" err="1"/>
              <a:t>of</a:t>
            </a:r>
            <a:r>
              <a:rPr lang="sv-SE" sz="1600" i="1" dirty="0"/>
              <a:t> person”</a:t>
            </a:r>
          </a:p>
          <a:p>
            <a:pPr marL="0" indent="0">
              <a:lnSpc>
                <a:spcPct val="100000"/>
              </a:lnSpc>
              <a:buNone/>
            </a:pPr>
            <a:endParaRPr lang="sv-SE" sz="1800" dirty="0"/>
          </a:p>
          <a:p>
            <a:pPr>
              <a:lnSpc>
                <a:spcPct val="100000"/>
              </a:lnSpc>
            </a:pPr>
            <a:r>
              <a:rPr lang="sv-SE" sz="1800" dirty="0"/>
              <a:t>Auditory information online </a:t>
            </a:r>
          </a:p>
          <a:p>
            <a:pPr>
              <a:lnSpc>
                <a:spcPct val="150000"/>
              </a:lnSpc>
            </a:pPr>
            <a:r>
              <a:rPr lang="sv-SE" sz="1800" dirty="0"/>
              <a:t>”Verbal” </a:t>
            </a:r>
            <a:r>
              <a:rPr lang="sv-SE" sz="1800" dirty="0" err="1"/>
              <a:t>YouTubers</a:t>
            </a:r>
            <a:r>
              <a:rPr lang="sv-SE" sz="1800" dirty="0"/>
              <a:t>, TED-talks, </a:t>
            </a:r>
            <a:r>
              <a:rPr lang="sv-SE" sz="1800" dirty="0" err="1"/>
              <a:t>documentaries</a:t>
            </a:r>
            <a:endParaRPr lang="sv-SE" sz="1800" dirty="0"/>
          </a:p>
          <a:p>
            <a:pPr>
              <a:lnSpc>
                <a:spcPct val="100000"/>
              </a:lnSpc>
            </a:pPr>
            <a:endParaRPr lang="sv-SE" sz="2400" dirty="0"/>
          </a:p>
          <a:p>
            <a:pPr>
              <a:lnSpc>
                <a:spcPct val="100000"/>
              </a:lnSpc>
            </a:pPr>
            <a:endParaRPr lang="sv-SE" sz="800" dirty="0"/>
          </a:p>
          <a:p>
            <a:pPr marL="0" indent="0">
              <a:lnSpc>
                <a:spcPct val="100000"/>
              </a:lnSpc>
              <a:spcBef>
                <a:spcPts val="600"/>
              </a:spcBef>
              <a:buNone/>
            </a:pPr>
            <a:r>
              <a:rPr lang="sv-SE" sz="2400" dirty="0"/>
              <a:t>   </a:t>
            </a:r>
          </a:p>
          <a:p>
            <a:pPr>
              <a:lnSpc>
                <a:spcPct val="100000"/>
              </a:lnSpc>
            </a:pPr>
            <a:endParaRPr lang="sv-SE" sz="800" dirty="0"/>
          </a:p>
        </p:txBody>
      </p:sp>
      <p:pic>
        <p:nvPicPr>
          <p:cNvPr id="17" name="Bildobjekt 16" descr="Photos of the novel Lord of the Flies and the same movie.  Piggy wearing his glasses and Ralph holding a spear. &#10;">
            <a:extLst>
              <a:ext uri="{FF2B5EF4-FFF2-40B4-BE49-F238E27FC236}">
                <a16:creationId xmlns:a16="http://schemas.microsoft.com/office/drawing/2014/main" id="{43710C68-B916-42D0-B084-0D54DD7AC3D2}"/>
              </a:ext>
            </a:extLst>
          </p:cNvPr>
          <p:cNvPicPr>
            <a:picLocks noChangeAspect="1"/>
          </p:cNvPicPr>
          <p:nvPr/>
        </p:nvPicPr>
        <p:blipFill>
          <a:blip r:embed="rId3"/>
          <a:stretch>
            <a:fillRect/>
          </a:stretch>
        </p:blipFill>
        <p:spPr>
          <a:xfrm>
            <a:off x="8625780" y="1593825"/>
            <a:ext cx="2158172" cy="2639654"/>
          </a:xfrm>
          <a:prstGeom prst="rect">
            <a:avLst/>
          </a:prstGeom>
        </p:spPr>
      </p:pic>
      <p:pic>
        <p:nvPicPr>
          <p:cNvPr id="5" name="Bildobjekt 4" descr="Headphones on a pile of books">
            <a:extLst>
              <a:ext uri="{FF2B5EF4-FFF2-40B4-BE49-F238E27FC236}">
                <a16:creationId xmlns:a16="http://schemas.microsoft.com/office/drawing/2014/main" id="{480F3FFA-4B69-4926-9591-E0C5F55E47C4}"/>
              </a:ext>
            </a:extLst>
          </p:cNvPr>
          <p:cNvPicPr>
            <a:picLocks noChangeAspect="1"/>
          </p:cNvPicPr>
          <p:nvPr/>
        </p:nvPicPr>
        <p:blipFill>
          <a:blip r:embed="rId4"/>
          <a:stretch>
            <a:fillRect/>
          </a:stretch>
        </p:blipFill>
        <p:spPr>
          <a:xfrm>
            <a:off x="9704866" y="4090041"/>
            <a:ext cx="1587341" cy="1936109"/>
          </a:xfrm>
          <a:prstGeom prst="rect">
            <a:avLst/>
          </a:prstGeom>
        </p:spPr>
      </p:pic>
    </p:spTree>
    <p:extLst>
      <p:ext uri="{BB962C8B-B14F-4D97-AF65-F5344CB8AC3E}">
        <p14:creationId xmlns:p14="http://schemas.microsoft.com/office/powerpoint/2010/main" val="2731107956"/>
      </p:ext>
    </p:extLst>
  </p:cSld>
  <p:clrMapOvr>
    <a:masterClrMapping/>
  </p:clrMapOvr>
  <mc:AlternateContent xmlns:mc="http://schemas.openxmlformats.org/markup-compatibility/2006" xmlns:p14="http://schemas.microsoft.com/office/powerpoint/2010/main">
    <mc:Choice Requires="p14">
      <p:transition spd="slow" p14:dur="2000" advTm="32846"/>
    </mc:Choice>
    <mc:Fallback xmlns="">
      <p:transition spd="slow" advTm="32846"/>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C04E892-5B6D-480B-B022-8F38E076E093}"/>
              </a:ext>
            </a:extLst>
          </p:cNvPr>
          <p:cNvSpPr>
            <a:spLocks noGrp="1"/>
          </p:cNvSpPr>
          <p:nvPr>
            <p:ph type="title"/>
          </p:nvPr>
        </p:nvSpPr>
        <p:spPr>
          <a:xfrm>
            <a:off x="699753" y="819799"/>
            <a:ext cx="10515600" cy="1325563"/>
          </a:xfrm>
        </p:spPr>
        <p:txBody>
          <a:bodyPr/>
          <a:lstStyle/>
          <a:p>
            <a:r>
              <a:rPr lang="sv-SE" sz="3200" dirty="0" err="1"/>
              <a:t>I</a:t>
            </a:r>
            <a:r>
              <a:rPr lang="sv-SE" sz="3200" dirty="0" err="1">
                <a:solidFill>
                  <a:schemeClr val="accent2"/>
                </a:solidFill>
                <a:latin typeface="+mj-lt"/>
              </a:rPr>
              <a:t>mplications</a:t>
            </a:r>
            <a:br>
              <a:rPr lang="sv-SE" sz="3200" dirty="0">
                <a:solidFill>
                  <a:schemeClr val="accent2"/>
                </a:solidFill>
                <a:latin typeface="+mj-lt"/>
              </a:rPr>
            </a:br>
            <a:endParaRPr lang="sv-SE" dirty="0"/>
          </a:p>
        </p:txBody>
      </p:sp>
      <p:sp>
        <p:nvSpPr>
          <p:cNvPr id="5" name="Platshållare för innehåll 4">
            <a:extLst>
              <a:ext uri="{FF2B5EF4-FFF2-40B4-BE49-F238E27FC236}">
                <a16:creationId xmlns:a16="http://schemas.microsoft.com/office/drawing/2014/main" id="{9FF44374-7EA1-4761-A919-5AAB2A264B90}"/>
              </a:ext>
            </a:extLst>
          </p:cNvPr>
          <p:cNvSpPr>
            <a:spLocks noGrp="1"/>
          </p:cNvSpPr>
          <p:nvPr>
            <p:ph idx="1"/>
          </p:nvPr>
        </p:nvSpPr>
        <p:spPr>
          <a:xfrm>
            <a:off x="694866" y="2145362"/>
            <a:ext cx="7741212" cy="4352400"/>
          </a:xfrm>
        </p:spPr>
        <p:txBody>
          <a:bodyPr/>
          <a:lstStyle/>
          <a:p>
            <a:r>
              <a:rPr lang="sv-SE" sz="1800" dirty="0" err="1"/>
              <a:t>Keep</a:t>
            </a:r>
            <a:r>
              <a:rPr lang="sv-SE" sz="1800" dirty="0"/>
              <a:t> </a:t>
            </a:r>
            <a:r>
              <a:rPr lang="sv-SE" sz="1800" dirty="0" err="1"/>
              <a:t>encouraging</a:t>
            </a:r>
            <a:r>
              <a:rPr lang="sv-SE" sz="1800" dirty="0"/>
              <a:t> braille </a:t>
            </a:r>
            <a:r>
              <a:rPr lang="sv-SE" sz="1800" dirty="0" err="1"/>
              <a:t>reading</a:t>
            </a:r>
            <a:endParaRPr lang="sv-SE" sz="1800" dirty="0"/>
          </a:p>
          <a:p>
            <a:r>
              <a:rPr lang="sv-SE" sz="1800" dirty="0"/>
              <a:t>Sweden </a:t>
            </a:r>
            <a:r>
              <a:rPr lang="sv-SE" sz="1800" dirty="0" err="1"/>
              <a:t>also</a:t>
            </a:r>
            <a:r>
              <a:rPr lang="sv-SE" sz="1800" dirty="0"/>
              <a:t> </a:t>
            </a:r>
            <a:r>
              <a:rPr lang="sv-SE" sz="1800" dirty="0" err="1"/>
              <a:t>needs</a:t>
            </a:r>
            <a:r>
              <a:rPr lang="sv-SE" sz="1800" dirty="0"/>
              <a:t> an </a:t>
            </a:r>
            <a:r>
              <a:rPr lang="sv-SE" sz="1800" dirty="0" err="1"/>
              <a:t>Expanded</a:t>
            </a:r>
            <a:r>
              <a:rPr lang="sv-SE" sz="1800" dirty="0"/>
              <a:t> </a:t>
            </a:r>
            <a:r>
              <a:rPr lang="sv-SE" sz="1800" dirty="0" err="1"/>
              <a:t>Core</a:t>
            </a:r>
            <a:r>
              <a:rPr lang="sv-SE" sz="1800" dirty="0"/>
              <a:t> Curriculum  </a:t>
            </a:r>
          </a:p>
          <a:p>
            <a:r>
              <a:rPr lang="sv-SE" sz="1800" dirty="0"/>
              <a:t>ICT </a:t>
            </a:r>
            <a:r>
              <a:rPr lang="sv-SE" sz="1800" dirty="0" err="1"/>
              <a:t>skills</a:t>
            </a:r>
            <a:r>
              <a:rPr lang="sv-SE" sz="1800" dirty="0"/>
              <a:t> </a:t>
            </a:r>
            <a:r>
              <a:rPr lang="sv-SE" sz="1800" dirty="0" err="1"/>
              <a:t>are</a:t>
            </a:r>
            <a:r>
              <a:rPr lang="sv-SE" sz="1800" dirty="0"/>
              <a:t> </a:t>
            </a:r>
            <a:r>
              <a:rPr lang="sv-SE" sz="1800" dirty="0" err="1"/>
              <a:t>important</a:t>
            </a:r>
            <a:r>
              <a:rPr lang="sv-SE" sz="1800" dirty="0"/>
              <a:t>, for </a:t>
            </a:r>
            <a:r>
              <a:rPr lang="sv-SE" sz="1800" dirty="0" err="1"/>
              <a:t>school</a:t>
            </a:r>
            <a:r>
              <a:rPr lang="sv-SE" sz="1800" dirty="0"/>
              <a:t> and extramural </a:t>
            </a:r>
            <a:r>
              <a:rPr lang="sv-SE" sz="1800" dirty="0" err="1"/>
              <a:t>learning</a:t>
            </a:r>
            <a:endParaRPr lang="sv-SE" sz="1800" dirty="0"/>
          </a:p>
          <a:p>
            <a:r>
              <a:rPr lang="sv-SE" sz="1800" dirty="0" err="1"/>
              <a:t>Fun</a:t>
            </a:r>
            <a:r>
              <a:rPr lang="sv-SE" sz="1800" dirty="0"/>
              <a:t> </a:t>
            </a:r>
            <a:r>
              <a:rPr lang="sv-SE" sz="1800" dirty="0" err="1"/>
              <a:t>accessible</a:t>
            </a:r>
            <a:r>
              <a:rPr lang="sv-SE" sz="1800" dirty="0"/>
              <a:t> </a:t>
            </a:r>
            <a:r>
              <a:rPr lang="sv-SE" sz="1800" dirty="0" err="1"/>
              <a:t>activities</a:t>
            </a:r>
            <a:r>
              <a:rPr lang="sv-SE" sz="1800" dirty="0"/>
              <a:t> to </a:t>
            </a:r>
            <a:r>
              <a:rPr lang="sv-SE" sz="1800" dirty="0" err="1"/>
              <a:t>improve</a:t>
            </a:r>
            <a:r>
              <a:rPr lang="sv-SE" sz="1800" dirty="0"/>
              <a:t> English?</a:t>
            </a:r>
          </a:p>
          <a:p>
            <a:endParaRPr lang="sv-SE" dirty="0"/>
          </a:p>
        </p:txBody>
      </p:sp>
      <p:pic>
        <p:nvPicPr>
          <p:cNvPr id="6" name="Bildobjekt 5" descr="Illustration: A person on a hike, with a long trail ahead of him/her over the hills.">
            <a:extLst>
              <a:ext uri="{FF2B5EF4-FFF2-40B4-BE49-F238E27FC236}">
                <a16:creationId xmlns:a16="http://schemas.microsoft.com/office/drawing/2014/main" id="{D9BE7F8D-9416-4476-A28D-66462DE93D53}"/>
              </a:ext>
              <a:ext uri="{C183D7F6-B498-43B3-948B-1728B52AA6E4}">
                <adec:decorative xmlns:adec="http://schemas.microsoft.com/office/drawing/2017/decorative" val="0"/>
              </a:ext>
            </a:extLst>
          </p:cNvPr>
          <p:cNvPicPr>
            <a:picLocks noChangeAspect="1"/>
          </p:cNvPicPr>
          <p:nvPr/>
        </p:nvPicPr>
        <p:blipFill>
          <a:blip r:embed="rId2"/>
          <a:stretch>
            <a:fillRect/>
          </a:stretch>
        </p:blipFill>
        <p:spPr>
          <a:xfrm>
            <a:off x="8304028" y="3985665"/>
            <a:ext cx="3193106" cy="2240595"/>
          </a:xfrm>
          <a:prstGeom prst="rect">
            <a:avLst/>
          </a:prstGeom>
        </p:spPr>
      </p:pic>
      <p:pic>
        <p:nvPicPr>
          <p:cNvPr id="8" name="Bildobjekt 7" descr="Illustration: A pile of papers with the paragraph mark on the front page.">
            <a:extLst>
              <a:ext uri="{FF2B5EF4-FFF2-40B4-BE49-F238E27FC236}">
                <a16:creationId xmlns:a16="http://schemas.microsoft.com/office/drawing/2014/main" id="{1FB618DE-E885-4856-8FFB-AE78AED66A5B}"/>
              </a:ext>
              <a:ext uri="{C183D7F6-B498-43B3-948B-1728B52AA6E4}">
                <adec:decorative xmlns:adec="http://schemas.microsoft.com/office/drawing/2017/decorative" val="0"/>
              </a:ext>
            </a:extLst>
          </p:cNvPr>
          <p:cNvPicPr>
            <a:picLocks noChangeAspect="1"/>
          </p:cNvPicPr>
          <p:nvPr/>
        </p:nvPicPr>
        <p:blipFill>
          <a:blip r:embed="rId3"/>
          <a:stretch>
            <a:fillRect/>
          </a:stretch>
        </p:blipFill>
        <p:spPr>
          <a:xfrm>
            <a:off x="10149364" y="1574268"/>
            <a:ext cx="1220779" cy="1451495"/>
          </a:xfrm>
          <a:prstGeom prst="rect">
            <a:avLst/>
          </a:prstGeom>
        </p:spPr>
      </p:pic>
    </p:spTree>
    <p:extLst>
      <p:ext uri="{BB962C8B-B14F-4D97-AF65-F5344CB8AC3E}">
        <p14:creationId xmlns:p14="http://schemas.microsoft.com/office/powerpoint/2010/main" val="207228304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0A30719-5EFC-4069-A076-BB27F4221819}"/>
              </a:ext>
            </a:extLst>
          </p:cNvPr>
          <p:cNvSpPr>
            <a:spLocks noGrp="1"/>
          </p:cNvSpPr>
          <p:nvPr>
            <p:ph type="title"/>
          </p:nvPr>
        </p:nvSpPr>
        <p:spPr/>
        <p:txBody>
          <a:bodyPr>
            <a:normAutofit/>
          </a:bodyPr>
          <a:lstStyle/>
          <a:p>
            <a:r>
              <a:rPr lang="sv-SE" sz="3600" b="1" dirty="0">
                <a:ln w="13462">
                  <a:solidFill>
                    <a:schemeClr val="bg1"/>
                  </a:solidFill>
                  <a:prstDash val="solid"/>
                </a:ln>
                <a:solidFill>
                  <a:srgbClr val="002060"/>
                </a:solidFill>
                <a:effectLst>
                  <a:outerShdw dist="38100" dir="2700000" algn="bl" rotWithShape="0">
                    <a:schemeClr val="accent5"/>
                  </a:outerShdw>
                </a:effectLst>
              </a:rPr>
              <a:t> </a:t>
            </a:r>
            <a:r>
              <a:rPr lang="en-US" sz="3600" dirty="0"/>
              <a:t>Thank you for listening! </a:t>
            </a:r>
            <a:endParaRPr lang="sv-SE" sz="3600" dirty="0"/>
          </a:p>
        </p:txBody>
      </p:sp>
      <p:sp>
        <p:nvSpPr>
          <p:cNvPr id="4" name="Platshållare för innehåll 3">
            <a:extLst>
              <a:ext uri="{FF2B5EF4-FFF2-40B4-BE49-F238E27FC236}">
                <a16:creationId xmlns:a16="http://schemas.microsoft.com/office/drawing/2014/main" id="{766F66DD-7AE9-4824-B88D-158FD43CECC5}"/>
              </a:ext>
            </a:extLst>
          </p:cNvPr>
          <p:cNvSpPr>
            <a:spLocks noGrp="1"/>
          </p:cNvSpPr>
          <p:nvPr>
            <p:ph idx="1"/>
          </p:nvPr>
        </p:nvSpPr>
        <p:spPr>
          <a:xfrm>
            <a:off x="944545" y="3229884"/>
            <a:ext cx="10170415" cy="3075267"/>
          </a:xfrm>
        </p:spPr>
        <p:txBody>
          <a:bodyPr>
            <a:normAutofit/>
          </a:bodyPr>
          <a:lstStyle/>
          <a:p>
            <a:pPr marL="0" indent="0">
              <a:buNone/>
            </a:pPr>
            <a:r>
              <a:rPr lang="en-US" sz="1800" dirty="0"/>
              <a:t>Carina Söderberg</a:t>
            </a:r>
          </a:p>
          <a:p>
            <a:pPr marL="0" indent="0">
              <a:buNone/>
            </a:pPr>
            <a:r>
              <a:rPr lang="en-US" sz="1800" i="1" dirty="0"/>
              <a:t>Swedish National Agency for Special Needs Education and Schools</a:t>
            </a:r>
          </a:p>
          <a:p>
            <a:pPr marL="0" indent="0">
              <a:buNone/>
            </a:pPr>
            <a:r>
              <a:rPr lang="en-US" sz="1800" dirty="0"/>
              <a:t>Stockholm, Sweden</a:t>
            </a:r>
          </a:p>
          <a:p>
            <a:pPr marL="0" indent="0">
              <a:buNone/>
            </a:pPr>
            <a:endParaRPr lang="sv-SE" sz="1800" b="1" dirty="0">
              <a:ln w="13462">
                <a:solidFill>
                  <a:schemeClr val="bg1"/>
                </a:solidFill>
                <a:prstDash val="solid"/>
              </a:ln>
              <a:solidFill>
                <a:srgbClr val="002060"/>
              </a:solidFill>
              <a:effectLst>
                <a:outerShdw dist="38100" dir="2700000" algn="bl" rotWithShape="0">
                  <a:schemeClr val="accent5"/>
                </a:outerShdw>
              </a:effectLst>
            </a:endParaRPr>
          </a:p>
          <a:p>
            <a:pPr marL="0" indent="0">
              <a:buNone/>
            </a:pPr>
            <a:r>
              <a:rPr lang="sv-SE" sz="1800" dirty="0"/>
              <a:t>carina.soderberg@spsm.se</a:t>
            </a:r>
          </a:p>
        </p:txBody>
      </p:sp>
    </p:spTree>
    <p:extLst>
      <p:ext uri="{BB962C8B-B14F-4D97-AF65-F5344CB8AC3E}">
        <p14:creationId xmlns:p14="http://schemas.microsoft.com/office/powerpoint/2010/main" val="1977982450"/>
      </p:ext>
    </p:extLst>
  </p:cSld>
  <p:clrMapOvr>
    <a:masterClrMapping/>
  </p:clrMapOvr>
  <mc:AlternateContent xmlns:mc="http://schemas.openxmlformats.org/markup-compatibility/2006" xmlns:p14="http://schemas.microsoft.com/office/powerpoint/2010/main">
    <mc:Choice Requires="p14">
      <p:transition spd="slow" p14:dur="2000" advTm="15586"/>
    </mc:Choice>
    <mc:Fallback xmlns="">
      <p:transition spd="slow" advTm="15586"/>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DA00330-84CC-4E1A-84CC-B4ADE1A43601}"/>
              </a:ext>
            </a:extLst>
          </p:cNvPr>
          <p:cNvSpPr>
            <a:spLocks noGrp="1"/>
          </p:cNvSpPr>
          <p:nvPr>
            <p:ph type="title"/>
          </p:nvPr>
        </p:nvSpPr>
        <p:spPr/>
        <p:txBody>
          <a:bodyPr/>
          <a:lstStyle/>
          <a:p>
            <a:r>
              <a:rPr lang="sv-SE" dirty="0" err="1"/>
              <a:t>References</a:t>
            </a:r>
            <a:endParaRPr lang="sv-SE" dirty="0"/>
          </a:p>
        </p:txBody>
      </p:sp>
      <p:sp>
        <p:nvSpPr>
          <p:cNvPr id="3" name="Platshållare för innehåll 2">
            <a:extLst>
              <a:ext uri="{FF2B5EF4-FFF2-40B4-BE49-F238E27FC236}">
                <a16:creationId xmlns:a16="http://schemas.microsoft.com/office/drawing/2014/main" id="{22A076C0-D2DE-4656-AA1B-B34802679B36}"/>
              </a:ext>
            </a:extLst>
          </p:cNvPr>
          <p:cNvSpPr>
            <a:spLocks noGrp="1"/>
          </p:cNvSpPr>
          <p:nvPr>
            <p:ph idx="1"/>
          </p:nvPr>
        </p:nvSpPr>
        <p:spPr/>
        <p:txBody>
          <a:bodyPr>
            <a:normAutofit fontScale="92500" lnSpcReduction="10000"/>
          </a:bodyPr>
          <a:lstStyle/>
          <a:p>
            <a:pPr marL="0" indent="0">
              <a:spcAft>
                <a:spcPts val="500"/>
              </a:spcAft>
              <a:buNone/>
            </a:pPr>
            <a:r>
              <a:rPr lang="en-GB" sz="1800" dirty="0">
                <a:effectLst/>
                <a:latin typeface="Arial" panose="020B0604020202020204" pitchFamily="34" charset="0"/>
                <a:ea typeface="Calibri" panose="020F0502020204030204" pitchFamily="34" charset="0"/>
              </a:rPr>
              <a:t>de Verdier, K. (2018</a:t>
            </a:r>
            <a:r>
              <a:rPr lang="en-GB" sz="1800" i="1" dirty="0">
                <a:effectLst/>
                <a:latin typeface="Arial" panose="020B0604020202020204" pitchFamily="34" charset="0"/>
                <a:ea typeface="Calibri" panose="020F0502020204030204" pitchFamily="34" charset="0"/>
              </a:rPr>
              <a:t>). Children with blindness: Developmental aspects, comorbidity and implications for education and support. </a:t>
            </a:r>
            <a:r>
              <a:rPr lang="en-GB" sz="1800" dirty="0">
                <a:effectLst/>
                <a:latin typeface="Arial" panose="020B0604020202020204" pitchFamily="34" charset="0"/>
                <a:ea typeface="Calibri" panose="020F0502020204030204" pitchFamily="34" charset="0"/>
              </a:rPr>
              <a:t>Diss.</a:t>
            </a:r>
            <a:r>
              <a:rPr lang="en-GB" sz="1800" i="1" dirty="0">
                <a:effectLst/>
                <a:latin typeface="Arial" panose="020B0604020202020204" pitchFamily="34" charset="0"/>
                <a:ea typeface="Calibri" panose="020F0502020204030204" pitchFamily="34" charset="0"/>
              </a:rPr>
              <a:t> </a:t>
            </a:r>
            <a:r>
              <a:rPr lang="en-GB" sz="1800" dirty="0">
                <a:effectLst/>
                <a:latin typeface="Arial" panose="020B0604020202020204" pitchFamily="34" charset="0"/>
                <a:ea typeface="Calibri" panose="020F0502020204030204" pitchFamily="34" charset="0"/>
              </a:rPr>
              <a:t>Stockholm University, Sverige. </a:t>
            </a:r>
            <a:r>
              <a:rPr lang="en-GB" sz="1800" u="sng" dirty="0">
                <a:solidFill>
                  <a:srgbClr val="0563C1"/>
                </a:solidFill>
                <a:effectLst/>
                <a:latin typeface="Arial" panose="020B0604020202020204" pitchFamily="34" charset="0"/>
                <a:ea typeface="Calibri" panose="020F0502020204030204" pitchFamily="34" charset="0"/>
                <a:hlinkClick r:id="rId2"/>
              </a:rPr>
              <a:t>https://www.diva-portal.org/smash/get/diva2:1206093/FULLTEXT01.pdf</a:t>
            </a:r>
            <a:endParaRPr lang="sv-SE" sz="1400" dirty="0">
              <a:effectLst/>
              <a:latin typeface="Times New Roman" panose="02020603050405020304" pitchFamily="18" charset="0"/>
              <a:ea typeface="Calibri" panose="020F0502020204030204" pitchFamily="34" charset="0"/>
            </a:endParaRPr>
          </a:p>
          <a:p>
            <a:pPr marL="107950" indent="-107950">
              <a:spcAft>
                <a:spcPts val="500"/>
              </a:spcAft>
            </a:pPr>
            <a:endParaRPr lang="sv-SE" sz="1400" dirty="0">
              <a:effectLst/>
              <a:latin typeface="Times New Roman" panose="02020603050405020304" pitchFamily="18" charset="0"/>
              <a:ea typeface="Calibri" panose="020F0502020204030204" pitchFamily="34" charset="0"/>
            </a:endParaRPr>
          </a:p>
          <a:p>
            <a:pPr marL="0" indent="0">
              <a:spcAft>
                <a:spcPts val="500"/>
              </a:spcAft>
              <a:buNone/>
            </a:pPr>
            <a:r>
              <a:rPr lang="sv-SE" sz="1800" dirty="0">
                <a:effectLst/>
                <a:latin typeface="Arial" panose="020B0604020202020204" pitchFamily="34" charset="0"/>
                <a:ea typeface="Calibri" panose="020F0502020204030204" pitchFamily="34" charset="0"/>
              </a:rPr>
              <a:t>Risberg, A. (2020). (Written in Swedish) " Måluppfyllelse för punktskriftsläsande elever i grundskolan” (=Braille </a:t>
            </a:r>
            <a:r>
              <a:rPr lang="sv-SE" sz="1800" dirty="0" err="1">
                <a:effectLst/>
                <a:latin typeface="Arial" panose="020B0604020202020204" pitchFamily="34" charset="0"/>
                <a:ea typeface="Calibri" panose="020F0502020204030204" pitchFamily="34" charset="0"/>
              </a:rPr>
              <a:t>reading</a:t>
            </a:r>
            <a:r>
              <a:rPr lang="sv-SE" sz="1800" dirty="0">
                <a:effectLst/>
                <a:latin typeface="Arial" panose="020B0604020202020204" pitchFamily="34" charset="0"/>
                <a:ea typeface="Calibri" panose="020F0502020204030204" pitchFamily="34" charset="0"/>
              </a:rPr>
              <a:t> students </a:t>
            </a:r>
            <a:r>
              <a:rPr lang="sv-SE" sz="1800" dirty="0" err="1">
                <a:effectLst/>
                <a:latin typeface="Arial" panose="020B0604020202020204" pitchFamily="34" charset="0"/>
                <a:ea typeface="Calibri" panose="020F0502020204030204" pitchFamily="34" charset="0"/>
              </a:rPr>
              <a:t>grades</a:t>
            </a:r>
            <a:r>
              <a:rPr lang="sv-SE" sz="1800" dirty="0">
                <a:effectLst/>
                <a:latin typeface="Arial" panose="020B0604020202020204" pitchFamily="34" charset="0"/>
                <a:ea typeface="Calibri" panose="020F0502020204030204" pitchFamily="34" charset="0"/>
              </a:rPr>
              <a:t> in </a:t>
            </a:r>
            <a:r>
              <a:rPr lang="sv-SE" sz="1800" dirty="0" err="1">
                <a:effectLst/>
                <a:latin typeface="Arial" panose="020B0604020202020204" pitchFamily="34" charset="0"/>
                <a:ea typeface="Calibri" panose="020F0502020204030204" pitchFamily="34" charset="0"/>
              </a:rPr>
              <a:t>compulsory</a:t>
            </a:r>
            <a:r>
              <a:rPr lang="sv-SE" sz="1800" dirty="0">
                <a:effectLst/>
                <a:latin typeface="Arial" panose="020B0604020202020204" pitchFamily="34" charset="0"/>
                <a:ea typeface="Calibri" panose="020F0502020204030204" pitchFamily="34" charset="0"/>
              </a:rPr>
              <a:t> </a:t>
            </a:r>
            <a:r>
              <a:rPr lang="sv-SE" sz="1800" dirty="0" err="1">
                <a:effectLst/>
                <a:latin typeface="Arial" panose="020B0604020202020204" pitchFamily="34" charset="0"/>
                <a:ea typeface="Calibri" panose="020F0502020204030204" pitchFamily="34" charset="0"/>
              </a:rPr>
              <a:t>school</a:t>
            </a:r>
            <a:r>
              <a:rPr lang="sv-SE" sz="1800" dirty="0">
                <a:effectLst/>
                <a:latin typeface="Arial" panose="020B0604020202020204" pitchFamily="34" charset="0"/>
                <a:ea typeface="Calibri" panose="020F0502020204030204" pitchFamily="34" charset="0"/>
              </a:rPr>
              <a:t>) </a:t>
            </a:r>
            <a:r>
              <a:rPr lang="sv-SE" sz="1800" u="sng" dirty="0">
                <a:solidFill>
                  <a:srgbClr val="0563C1"/>
                </a:solidFill>
                <a:effectLst/>
                <a:latin typeface="Arial" panose="020B0604020202020204" pitchFamily="34" charset="0"/>
                <a:ea typeface="Calibri" panose="020F0502020204030204" pitchFamily="34" charset="0"/>
                <a:hlinkClick r:id="rId3"/>
              </a:rPr>
              <a:t>https://www.spsm.se/contentassets/956abc84f24448949ed84139694b3953/examensarbete-annika-risberg.pdf</a:t>
            </a:r>
            <a:endParaRPr lang="sv-SE" sz="1400" dirty="0">
              <a:effectLst/>
              <a:latin typeface="Times New Roman" panose="02020603050405020304" pitchFamily="18" charset="0"/>
              <a:ea typeface="Calibri" panose="020F0502020204030204" pitchFamily="34" charset="0"/>
            </a:endParaRPr>
          </a:p>
          <a:p>
            <a:pPr marL="107950" indent="-107950">
              <a:spcAft>
                <a:spcPts val="500"/>
              </a:spcAft>
            </a:pPr>
            <a:endParaRPr lang="sv-SE" sz="1400" dirty="0">
              <a:effectLst/>
              <a:latin typeface="Times New Roman" panose="02020603050405020304" pitchFamily="18" charset="0"/>
              <a:ea typeface="Calibri" panose="020F0502020204030204" pitchFamily="34" charset="0"/>
            </a:endParaRPr>
          </a:p>
          <a:p>
            <a:pPr marL="0" indent="0">
              <a:spcBef>
                <a:spcPts val="200"/>
              </a:spcBef>
              <a:spcAft>
                <a:spcPts val="1200"/>
              </a:spcAft>
              <a:buNone/>
            </a:pPr>
            <a:r>
              <a:rPr lang="en-GB" sz="1800" dirty="0">
                <a:solidFill>
                  <a:srgbClr val="202122"/>
                </a:solidFill>
                <a:effectLst/>
                <a:latin typeface="Arial" panose="020B0604020202020204" pitchFamily="34" charset="0"/>
                <a:ea typeface="Times New Roman" panose="02020603050405020304" pitchFamily="18" charset="0"/>
                <a:cs typeface="Times New Roman" panose="02020603050405020304" pitchFamily="18" charset="0"/>
              </a:rPr>
              <a:t>Sundqvist, Pia (2009). </a:t>
            </a:r>
            <a:r>
              <a:rPr lang="en-GB" sz="1800" u="none" strike="noStrike" dirty="0">
                <a:solidFill>
                  <a:srgbClr val="0563C1"/>
                </a:solidFill>
                <a:effectLst/>
                <a:latin typeface="Arial" panose="020B0604020202020204" pitchFamily="34" charset="0"/>
                <a:ea typeface="Times New Roman" panose="02020603050405020304" pitchFamily="18" charset="0"/>
                <a:cs typeface="Times New Roman" panose="02020603050405020304" pitchFamily="18" charset="0"/>
                <a:hlinkClick r:id="rId4"/>
              </a:rPr>
              <a:t>Extramural English Matters: Out-of-School English and Its Impact on Swedish Ninth Graders' Oral Proficiency and Vocabulary. Diss. </a:t>
            </a:r>
            <a:r>
              <a:rPr lang="sv-SE" sz="1800" u="none" strike="noStrike" dirty="0">
                <a:solidFill>
                  <a:srgbClr val="0563C1"/>
                </a:solidFill>
                <a:effectLst/>
                <a:latin typeface="Arial" panose="020B0604020202020204" pitchFamily="34" charset="0"/>
                <a:ea typeface="Times New Roman" panose="02020603050405020304" pitchFamily="18" charset="0"/>
                <a:cs typeface="Times New Roman" panose="02020603050405020304" pitchFamily="18" charset="0"/>
                <a:hlinkClick r:id="rId4"/>
              </a:rPr>
              <a:t>Karlstad University. </a:t>
            </a:r>
            <a:r>
              <a:rPr lang="sv-SE" sz="1800" u="sng" dirty="0">
                <a:solidFill>
                  <a:srgbClr val="3366CC"/>
                </a:solidFill>
                <a:effectLst/>
                <a:latin typeface="Arial" panose="020B0604020202020204" pitchFamily="34" charset="0"/>
                <a:ea typeface="Times New Roman" panose="02020603050405020304" pitchFamily="18" charset="0"/>
                <a:cs typeface="Times New Roman" panose="02020603050405020304" pitchFamily="18" charset="0"/>
              </a:rPr>
              <a:t>https://kau.diva-portal.org/smash/get/diva2:275141/FULLTEXT03.pdf</a:t>
            </a:r>
            <a:endParaRPr lang="sv-SE" sz="2000" dirty="0">
              <a:effectLst/>
              <a:latin typeface="Times New Roman" panose="02020603050405020304" pitchFamily="18" charset="0"/>
              <a:ea typeface="Times New Roman" panose="02020603050405020304" pitchFamily="18" charset="0"/>
              <a:cs typeface="Times New Roman" panose="02020603050405020304" pitchFamily="18" charset="0"/>
            </a:endParaRPr>
          </a:p>
          <a:p>
            <a:endParaRPr lang="sv-SE" sz="1800" dirty="0">
              <a:effectLst/>
              <a:latin typeface="Times New Roman" panose="02020603050405020304" pitchFamily="18" charset="0"/>
              <a:ea typeface="Calibri" panose="020F0502020204030204" pitchFamily="34" charset="0"/>
            </a:endParaRPr>
          </a:p>
          <a:p>
            <a:endParaRPr lang="sv-SE" sz="1800" dirty="0">
              <a:effectLst/>
              <a:latin typeface="Times New Roman" panose="02020603050405020304" pitchFamily="18" charset="0"/>
              <a:ea typeface="Calibri" panose="020F0502020204030204" pitchFamily="34" charset="0"/>
            </a:endParaRPr>
          </a:p>
          <a:p>
            <a:endParaRPr lang="sv-SE" sz="1800" dirty="0">
              <a:effectLst/>
              <a:latin typeface="Times New Roman" panose="02020603050405020304" pitchFamily="18" charset="0"/>
              <a:ea typeface="Calibri" panose="020F0502020204030204" pitchFamily="34" charset="0"/>
            </a:endParaRPr>
          </a:p>
          <a:p>
            <a:endParaRPr lang="sv-SE" dirty="0"/>
          </a:p>
        </p:txBody>
      </p:sp>
    </p:spTree>
    <p:extLst>
      <p:ext uri="{BB962C8B-B14F-4D97-AF65-F5344CB8AC3E}">
        <p14:creationId xmlns:p14="http://schemas.microsoft.com/office/powerpoint/2010/main" val="84164535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1584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19BEEAD3-2DB5-43FA-B06C-DB1B3585E253}"/>
              </a:ext>
            </a:extLst>
          </p:cNvPr>
          <p:cNvSpPr>
            <a:spLocks noGrp="1"/>
          </p:cNvSpPr>
          <p:nvPr>
            <p:ph type="title"/>
          </p:nvPr>
        </p:nvSpPr>
        <p:spPr/>
        <p:txBody>
          <a:bodyPr>
            <a:normAutofit/>
          </a:bodyPr>
          <a:lstStyle/>
          <a:p>
            <a:r>
              <a:rPr lang="sv-SE" sz="3200" dirty="0"/>
              <a:t>Braille </a:t>
            </a:r>
            <a:r>
              <a:rPr lang="sv-SE" sz="3200" dirty="0" err="1"/>
              <a:t>education</a:t>
            </a:r>
            <a:br>
              <a:rPr lang="sv-SE" sz="3200" dirty="0"/>
            </a:br>
            <a:r>
              <a:rPr lang="sv-SE" sz="3200" dirty="0"/>
              <a:t>     – from </a:t>
            </a:r>
            <a:r>
              <a:rPr lang="sv-SE" sz="3200" dirty="0" err="1"/>
              <a:t>one</a:t>
            </a:r>
            <a:r>
              <a:rPr lang="sv-SE" sz="3200" dirty="0"/>
              <a:t> special </a:t>
            </a:r>
            <a:r>
              <a:rPr lang="sv-SE" sz="3200" dirty="0" err="1"/>
              <a:t>needs</a:t>
            </a:r>
            <a:r>
              <a:rPr lang="sv-SE" sz="3200" dirty="0"/>
              <a:t> school to </a:t>
            </a:r>
            <a:r>
              <a:rPr lang="sv-SE" sz="3200" dirty="0" err="1"/>
              <a:t>inclusive</a:t>
            </a:r>
            <a:r>
              <a:rPr lang="sv-SE" sz="3200" dirty="0"/>
              <a:t> education </a:t>
            </a:r>
          </a:p>
        </p:txBody>
      </p:sp>
      <p:sp>
        <p:nvSpPr>
          <p:cNvPr id="3" name="Platshållare för innehåll 2">
            <a:extLst>
              <a:ext uri="{FF2B5EF4-FFF2-40B4-BE49-F238E27FC236}">
                <a16:creationId xmlns:a16="http://schemas.microsoft.com/office/drawing/2014/main" id="{8CA8D80C-E9CF-4C3B-9677-154A954D4E13}"/>
              </a:ext>
            </a:extLst>
          </p:cNvPr>
          <p:cNvSpPr>
            <a:spLocks noGrp="1"/>
          </p:cNvSpPr>
          <p:nvPr>
            <p:ph idx="1"/>
          </p:nvPr>
        </p:nvSpPr>
        <p:spPr>
          <a:xfrm>
            <a:off x="694865" y="2145363"/>
            <a:ext cx="8954102" cy="4352400"/>
          </a:xfrm>
        </p:spPr>
        <p:txBody>
          <a:bodyPr>
            <a:normAutofit fontScale="92500"/>
          </a:bodyPr>
          <a:lstStyle/>
          <a:p>
            <a:pPr>
              <a:defRPr/>
            </a:pPr>
            <a:r>
              <a:rPr lang="en-US" sz="1800" dirty="0"/>
              <a:t>Less than 10 students in each grade read braille</a:t>
            </a:r>
          </a:p>
          <a:p>
            <a:pPr>
              <a:defRPr/>
            </a:pPr>
            <a:r>
              <a:rPr lang="en-US" sz="1800" dirty="0"/>
              <a:t>A special needs school until 1987: </a:t>
            </a:r>
            <a:r>
              <a:rPr lang="en-US" sz="1800" dirty="0" err="1"/>
              <a:t>Tomtebodaskolan</a:t>
            </a:r>
            <a:endParaRPr lang="en-US" sz="1800" dirty="0"/>
          </a:p>
          <a:p>
            <a:pPr>
              <a:defRPr/>
            </a:pPr>
            <a:r>
              <a:rPr lang="en-US" sz="1800" dirty="0"/>
              <a:t>A shift in the view of disabilities → inclusive education in local schools for braille readers</a:t>
            </a:r>
          </a:p>
          <a:p>
            <a:pPr>
              <a:defRPr/>
            </a:pPr>
            <a:endParaRPr lang="en-US" sz="1800" dirty="0"/>
          </a:p>
          <a:p>
            <a:pPr>
              <a:defRPr/>
            </a:pPr>
            <a:r>
              <a:rPr lang="en-US" sz="1800" dirty="0"/>
              <a:t>Today:</a:t>
            </a:r>
          </a:p>
          <a:p>
            <a:pPr marL="0" indent="0">
              <a:buNone/>
              <a:defRPr/>
            </a:pPr>
            <a:r>
              <a:rPr lang="en-US" sz="1800" dirty="0"/>
              <a:t>     – Inclusive education in mainstream school:</a:t>
            </a:r>
          </a:p>
          <a:p>
            <a:pPr marL="0" indent="0">
              <a:buNone/>
              <a:defRPr/>
            </a:pPr>
            <a:r>
              <a:rPr lang="en-US" sz="1800" dirty="0"/>
              <a:t>     – Academic achievements at national level</a:t>
            </a:r>
          </a:p>
          <a:p>
            <a:pPr marL="0" indent="0">
              <a:buNone/>
              <a:defRPr/>
            </a:pPr>
            <a:r>
              <a:rPr lang="en-US" sz="1800" dirty="0"/>
              <a:t>     – Less social participation (</a:t>
            </a:r>
            <a:r>
              <a:rPr lang="en-US" sz="1800" dirty="0" err="1"/>
              <a:t>deVerdier</a:t>
            </a:r>
            <a:r>
              <a:rPr lang="en-US" sz="1800" dirty="0"/>
              <a:t>, K. 2018)</a:t>
            </a:r>
          </a:p>
          <a:p>
            <a:pPr>
              <a:defRPr/>
            </a:pPr>
            <a:endParaRPr lang="en-US" sz="1800" dirty="0"/>
          </a:p>
          <a:p>
            <a:pPr>
              <a:defRPr/>
            </a:pPr>
            <a:r>
              <a:rPr lang="en-US" sz="1800" dirty="0"/>
              <a:t>A special needs school for MDVI students, but the majority attend mainstream schools </a:t>
            </a:r>
          </a:p>
          <a:p>
            <a:pPr>
              <a:defRPr/>
            </a:pPr>
            <a:endParaRPr lang="en-US" sz="1800" dirty="0"/>
          </a:p>
          <a:p>
            <a:endParaRPr lang="sv-SE" dirty="0"/>
          </a:p>
        </p:txBody>
      </p:sp>
      <p:pic>
        <p:nvPicPr>
          <p:cNvPr id="7" name="Bildobjekt 6" descr="2 teenagers sitting by a large window with books in their laps. Another teenager sits by herself staring straight ahead of her.">
            <a:extLst>
              <a:ext uri="{FF2B5EF4-FFF2-40B4-BE49-F238E27FC236}">
                <a16:creationId xmlns:a16="http://schemas.microsoft.com/office/drawing/2014/main" id="{9FF80D06-D06F-4E44-A30C-4D1D16D0B203}"/>
              </a:ext>
            </a:extLst>
          </p:cNvPr>
          <p:cNvPicPr>
            <a:picLocks noChangeAspect="1"/>
          </p:cNvPicPr>
          <p:nvPr/>
        </p:nvPicPr>
        <p:blipFill>
          <a:blip r:embed="rId3"/>
          <a:stretch>
            <a:fillRect/>
          </a:stretch>
        </p:blipFill>
        <p:spPr>
          <a:xfrm>
            <a:off x="8088693" y="3864332"/>
            <a:ext cx="3120547" cy="1792425"/>
          </a:xfrm>
          <a:prstGeom prst="rect">
            <a:avLst/>
          </a:prstGeom>
        </p:spPr>
      </p:pic>
    </p:spTree>
    <p:extLst>
      <p:ext uri="{BB962C8B-B14F-4D97-AF65-F5344CB8AC3E}">
        <p14:creationId xmlns:p14="http://schemas.microsoft.com/office/powerpoint/2010/main" val="16393738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19BEEAD3-2DB5-43FA-B06C-DB1B3585E253}"/>
              </a:ext>
            </a:extLst>
          </p:cNvPr>
          <p:cNvSpPr>
            <a:spLocks noGrp="1"/>
          </p:cNvSpPr>
          <p:nvPr>
            <p:ph type="title"/>
          </p:nvPr>
        </p:nvSpPr>
        <p:spPr>
          <a:xfrm>
            <a:off x="838200" y="1086249"/>
            <a:ext cx="10515600" cy="1185003"/>
          </a:xfrm>
        </p:spPr>
        <p:txBody>
          <a:bodyPr>
            <a:normAutofit/>
          </a:bodyPr>
          <a:lstStyle/>
          <a:p>
            <a:r>
              <a:rPr lang="sv-SE" sz="3600" dirty="0" err="1">
                <a:highlight>
                  <a:srgbClr val="FEF4F0"/>
                </a:highlight>
              </a:rPr>
              <a:t>Today’s</a:t>
            </a:r>
            <a:r>
              <a:rPr lang="sv-SE" sz="3600" dirty="0">
                <a:highlight>
                  <a:srgbClr val="FEF4F0"/>
                </a:highlight>
              </a:rPr>
              <a:t> </a:t>
            </a:r>
            <a:r>
              <a:rPr lang="sv-SE" sz="3200" dirty="0" err="1">
                <a:highlight>
                  <a:srgbClr val="FEF4F0"/>
                </a:highlight>
              </a:rPr>
              <a:t>inclusive</a:t>
            </a:r>
            <a:r>
              <a:rPr lang="sv-SE" sz="3600" dirty="0">
                <a:highlight>
                  <a:srgbClr val="FEF4F0"/>
                </a:highlight>
              </a:rPr>
              <a:t> </a:t>
            </a:r>
            <a:r>
              <a:rPr lang="sv-SE" sz="3600" dirty="0" err="1">
                <a:highlight>
                  <a:srgbClr val="FEF4F0"/>
                </a:highlight>
              </a:rPr>
              <a:t>schools</a:t>
            </a:r>
            <a:br>
              <a:rPr lang="sv-SE" sz="1100" dirty="0">
                <a:highlight>
                  <a:srgbClr val="FEF4F0"/>
                </a:highlight>
              </a:rPr>
            </a:br>
            <a:endParaRPr lang="sv-SE" sz="3200" dirty="0">
              <a:highlight>
                <a:srgbClr val="FEF4F0"/>
              </a:highlight>
            </a:endParaRPr>
          </a:p>
        </p:txBody>
      </p:sp>
      <p:sp>
        <p:nvSpPr>
          <p:cNvPr id="3" name="Platshållare för innehåll 2">
            <a:extLst>
              <a:ext uri="{FF2B5EF4-FFF2-40B4-BE49-F238E27FC236}">
                <a16:creationId xmlns:a16="http://schemas.microsoft.com/office/drawing/2014/main" id="{8CA8D80C-E9CF-4C3B-9677-154A954D4E13}"/>
              </a:ext>
            </a:extLst>
          </p:cNvPr>
          <p:cNvSpPr>
            <a:spLocks noGrp="1"/>
          </p:cNvSpPr>
          <p:nvPr>
            <p:ph idx="1"/>
          </p:nvPr>
        </p:nvSpPr>
        <p:spPr/>
        <p:txBody>
          <a:bodyPr/>
          <a:lstStyle/>
          <a:p>
            <a:r>
              <a:rPr lang="sv-SE" sz="1800" dirty="0" err="1"/>
              <a:t>Equal</a:t>
            </a:r>
            <a:r>
              <a:rPr lang="sv-SE" sz="1800" dirty="0"/>
              <a:t>, </a:t>
            </a:r>
            <a:r>
              <a:rPr lang="sv-SE" sz="1800" dirty="0" err="1"/>
              <a:t>adapted</a:t>
            </a:r>
            <a:r>
              <a:rPr lang="sv-SE" sz="1800" dirty="0"/>
              <a:t> and </a:t>
            </a:r>
            <a:r>
              <a:rPr lang="sv-SE" sz="1800" dirty="0" err="1"/>
              <a:t>avaliable</a:t>
            </a:r>
            <a:r>
              <a:rPr lang="sv-SE" sz="1800" dirty="0"/>
              <a:t> education i braille and all school subjects</a:t>
            </a:r>
          </a:p>
          <a:p>
            <a:r>
              <a:rPr lang="sv-SE" sz="1800" dirty="0"/>
              <a:t>Support and </a:t>
            </a:r>
            <a:r>
              <a:rPr lang="sv-SE" sz="1800" dirty="0" err="1"/>
              <a:t>professional</a:t>
            </a:r>
            <a:r>
              <a:rPr lang="sv-SE" sz="1800" dirty="0"/>
              <a:t> </a:t>
            </a:r>
            <a:r>
              <a:rPr lang="sv-SE" sz="1800" dirty="0" err="1"/>
              <a:t>learning</a:t>
            </a:r>
            <a:r>
              <a:rPr lang="sv-SE" sz="1800" dirty="0"/>
              <a:t> from </a:t>
            </a:r>
            <a:r>
              <a:rPr lang="sv-SE" sz="1800" dirty="0" err="1"/>
              <a:t>Resource</a:t>
            </a:r>
            <a:r>
              <a:rPr lang="sv-SE" sz="1800" dirty="0"/>
              <a:t> Centre Vision </a:t>
            </a:r>
          </a:p>
          <a:p>
            <a:r>
              <a:rPr lang="sv-SE" sz="1800" dirty="0" err="1"/>
              <a:t>Advisors</a:t>
            </a:r>
            <a:r>
              <a:rPr lang="sv-SE" sz="1800" dirty="0"/>
              <a:t> </a:t>
            </a:r>
            <a:r>
              <a:rPr lang="sv-SE" sz="1800" dirty="0" err="1"/>
              <a:t>specialized</a:t>
            </a:r>
            <a:r>
              <a:rPr lang="sv-SE" sz="1800" dirty="0"/>
              <a:t> in special </a:t>
            </a:r>
            <a:r>
              <a:rPr lang="sv-SE" sz="1800" dirty="0" err="1"/>
              <a:t>needs</a:t>
            </a:r>
            <a:r>
              <a:rPr lang="sv-SE" sz="1800" dirty="0"/>
              <a:t> </a:t>
            </a:r>
            <a:r>
              <a:rPr lang="sv-SE" sz="1800" dirty="0" err="1"/>
              <a:t>training</a:t>
            </a:r>
            <a:r>
              <a:rPr lang="sv-SE" sz="1800" dirty="0"/>
              <a:t>, </a:t>
            </a:r>
            <a:r>
              <a:rPr lang="sv-SE" sz="1800" dirty="0" err="1"/>
              <a:t>visual</a:t>
            </a:r>
            <a:r>
              <a:rPr lang="sv-SE" sz="1800" dirty="0"/>
              <a:t> </a:t>
            </a:r>
            <a:r>
              <a:rPr lang="sv-SE" sz="1800" dirty="0" err="1"/>
              <a:t>impairment</a:t>
            </a:r>
            <a:endParaRPr lang="sv-SE" dirty="0"/>
          </a:p>
        </p:txBody>
      </p:sp>
    </p:spTree>
    <p:extLst>
      <p:ext uri="{BB962C8B-B14F-4D97-AF65-F5344CB8AC3E}">
        <p14:creationId xmlns:p14="http://schemas.microsoft.com/office/powerpoint/2010/main" val="34040196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19BEEAD3-2DB5-43FA-B06C-DB1B3585E253}"/>
              </a:ext>
            </a:extLst>
          </p:cNvPr>
          <p:cNvSpPr>
            <a:spLocks noGrp="1"/>
          </p:cNvSpPr>
          <p:nvPr>
            <p:ph type="title"/>
          </p:nvPr>
        </p:nvSpPr>
        <p:spPr>
          <a:xfrm>
            <a:off x="838200" y="1086249"/>
            <a:ext cx="10515600" cy="799701"/>
          </a:xfrm>
        </p:spPr>
        <p:txBody>
          <a:bodyPr>
            <a:normAutofit/>
          </a:bodyPr>
          <a:lstStyle/>
          <a:p>
            <a:r>
              <a:rPr lang="sv-SE" sz="3200" dirty="0"/>
              <a:t>Braille in Sweden</a:t>
            </a:r>
          </a:p>
        </p:txBody>
      </p:sp>
      <p:sp>
        <p:nvSpPr>
          <p:cNvPr id="3" name="Platshållare för innehåll 2">
            <a:extLst>
              <a:ext uri="{FF2B5EF4-FFF2-40B4-BE49-F238E27FC236}">
                <a16:creationId xmlns:a16="http://schemas.microsoft.com/office/drawing/2014/main" id="{8CA8D80C-E9CF-4C3B-9677-154A954D4E13}"/>
              </a:ext>
            </a:extLst>
          </p:cNvPr>
          <p:cNvSpPr>
            <a:spLocks noGrp="1"/>
          </p:cNvSpPr>
          <p:nvPr>
            <p:ph idx="1"/>
          </p:nvPr>
        </p:nvSpPr>
        <p:spPr>
          <a:xfrm>
            <a:off x="694866" y="2145363"/>
            <a:ext cx="10858958" cy="4352400"/>
          </a:xfrm>
        </p:spPr>
        <p:txBody>
          <a:bodyPr/>
          <a:lstStyle/>
          <a:p>
            <a:r>
              <a:rPr lang="sv-SE" sz="1800" dirty="0" err="1"/>
              <a:t>Uncontracted</a:t>
            </a:r>
            <a:r>
              <a:rPr lang="sv-SE" sz="1800" dirty="0"/>
              <a:t> braille</a:t>
            </a:r>
          </a:p>
          <a:p>
            <a:r>
              <a:rPr lang="sv-SE" sz="1800" dirty="0"/>
              <a:t>The </a:t>
            </a:r>
            <a:r>
              <a:rPr lang="sv-SE" sz="1800" dirty="0" err="1"/>
              <a:t>time</a:t>
            </a:r>
            <a:r>
              <a:rPr lang="sv-SE" sz="1800" dirty="0"/>
              <a:t> </a:t>
            </a:r>
            <a:r>
              <a:rPr lang="sv-SE" sz="1800" dirty="0" err="1"/>
              <a:t>ascpect</a:t>
            </a:r>
            <a:r>
              <a:rPr lang="sv-SE" sz="1800" dirty="0"/>
              <a:t> – </a:t>
            </a:r>
            <a:r>
              <a:rPr lang="sv-SE" sz="1800" dirty="0" err="1"/>
              <a:t>graphemes</a:t>
            </a:r>
            <a:r>
              <a:rPr lang="sv-SE" sz="1800" dirty="0"/>
              <a:t> and </a:t>
            </a:r>
            <a:r>
              <a:rPr lang="sv-SE" sz="1800" dirty="0" err="1"/>
              <a:t>phonemes</a:t>
            </a:r>
            <a:r>
              <a:rPr lang="sv-SE" sz="1800" dirty="0"/>
              <a:t> </a:t>
            </a:r>
            <a:r>
              <a:rPr lang="sv-SE" sz="1800" dirty="0" err="1"/>
              <a:t>are</a:t>
            </a:r>
            <a:r>
              <a:rPr lang="sv-SE" sz="1800" dirty="0"/>
              <a:t> </a:t>
            </a:r>
            <a:r>
              <a:rPr lang="sv-SE" sz="1800" dirty="0" err="1"/>
              <a:t>relatively</a:t>
            </a:r>
            <a:r>
              <a:rPr lang="sv-SE" sz="1800" dirty="0"/>
              <a:t> </a:t>
            </a:r>
            <a:r>
              <a:rPr lang="sv-SE" sz="1800" dirty="0" err="1"/>
              <a:t>close</a:t>
            </a:r>
            <a:r>
              <a:rPr lang="sv-SE" sz="1800" dirty="0"/>
              <a:t> in Swedish </a:t>
            </a:r>
          </a:p>
          <a:p>
            <a:r>
              <a:rPr lang="sv-SE" sz="1800" dirty="0" err="1"/>
              <a:t>Teaching</a:t>
            </a:r>
            <a:r>
              <a:rPr lang="sv-SE" sz="1800" dirty="0"/>
              <a:t> braille and print together in mainstream </a:t>
            </a:r>
            <a:r>
              <a:rPr lang="sv-SE" sz="1800" dirty="0" err="1"/>
              <a:t>schools</a:t>
            </a:r>
            <a:endParaRPr lang="sv-SE" sz="1800" dirty="0"/>
          </a:p>
          <a:p>
            <a:r>
              <a:rPr lang="sv-SE" sz="1800" dirty="0" err="1"/>
              <a:t>Teachers</a:t>
            </a:r>
            <a:r>
              <a:rPr lang="sv-SE" sz="1800" dirty="0"/>
              <a:t> lack </a:t>
            </a:r>
            <a:r>
              <a:rPr lang="sv-SE" sz="1800" dirty="0" err="1"/>
              <a:t>previous</a:t>
            </a:r>
            <a:r>
              <a:rPr lang="sv-SE" sz="1800" dirty="0"/>
              <a:t> </a:t>
            </a:r>
            <a:r>
              <a:rPr lang="sv-SE" sz="1800" dirty="0" err="1"/>
              <a:t>experience</a:t>
            </a:r>
            <a:r>
              <a:rPr lang="sv-SE" sz="1800" dirty="0"/>
              <a:t> </a:t>
            </a:r>
            <a:r>
              <a:rPr lang="sv-SE" sz="1800" dirty="0" err="1"/>
              <a:t>of</a:t>
            </a:r>
            <a:r>
              <a:rPr lang="sv-SE" sz="1800" dirty="0"/>
              <a:t> braille</a:t>
            </a:r>
          </a:p>
          <a:p>
            <a:endParaRPr lang="sv-SE" sz="1800" dirty="0"/>
          </a:p>
          <a:p>
            <a:endParaRPr lang="sv-SE" dirty="0"/>
          </a:p>
        </p:txBody>
      </p:sp>
      <p:pic>
        <p:nvPicPr>
          <p:cNvPr id="5" name="Bildobjekt 4" descr="The Swedish Braille alphabet - 29 letters">
            <a:extLst>
              <a:ext uri="{FF2B5EF4-FFF2-40B4-BE49-F238E27FC236}">
                <a16:creationId xmlns:a16="http://schemas.microsoft.com/office/drawing/2014/main" id="{6FDEBF43-8216-4439-B227-C354E0FB9DC8}"/>
              </a:ext>
            </a:extLst>
          </p:cNvPr>
          <p:cNvPicPr>
            <a:picLocks noChangeAspect="1"/>
          </p:cNvPicPr>
          <p:nvPr/>
        </p:nvPicPr>
        <p:blipFill>
          <a:blip r:embed="rId3"/>
          <a:stretch>
            <a:fillRect/>
          </a:stretch>
        </p:blipFill>
        <p:spPr>
          <a:xfrm>
            <a:off x="6625269" y="3765711"/>
            <a:ext cx="4928555" cy="2412679"/>
          </a:xfrm>
          <a:prstGeom prst="rect">
            <a:avLst/>
          </a:prstGeom>
        </p:spPr>
      </p:pic>
    </p:spTree>
    <p:extLst>
      <p:ext uri="{BB962C8B-B14F-4D97-AF65-F5344CB8AC3E}">
        <p14:creationId xmlns:p14="http://schemas.microsoft.com/office/powerpoint/2010/main" val="30306640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19BEEAD3-2DB5-43FA-B06C-DB1B3585E253}"/>
              </a:ext>
            </a:extLst>
          </p:cNvPr>
          <p:cNvSpPr>
            <a:spLocks noGrp="1"/>
          </p:cNvSpPr>
          <p:nvPr>
            <p:ph type="title"/>
          </p:nvPr>
        </p:nvSpPr>
        <p:spPr>
          <a:xfrm>
            <a:off x="1241322" y="552850"/>
            <a:ext cx="10515600" cy="1073932"/>
          </a:xfrm>
        </p:spPr>
        <p:txBody>
          <a:bodyPr>
            <a:normAutofit/>
          </a:bodyPr>
          <a:lstStyle/>
          <a:p>
            <a:r>
              <a:rPr lang="sv-SE" sz="3200" dirty="0"/>
              <a:t>The role of English in Sweden</a:t>
            </a:r>
          </a:p>
        </p:txBody>
      </p:sp>
      <p:pic>
        <p:nvPicPr>
          <p:cNvPr id="6" name="Platshållare för innehåll 5" descr="3 photographs of streetviews with ads in English">
            <a:extLst>
              <a:ext uri="{FF2B5EF4-FFF2-40B4-BE49-F238E27FC236}">
                <a16:creationId xmlns:a16="http://schemas.microsoft.com/office/drawing/2014/main" id="{8919D88D-7349-4C37-8585-51E985BBC81F}"/>
              </a:ext>
            </a:extLst>
          </p:cNvPr>
          <p:cNvPicPr>
            <a:picLocks noGrp="1" noChangeAspect="1"/>
          </p:cNvPicPr>
          <p:nvPr>
            <p:ph idx="1"/>
          </p:nvPr>
        </p:nvPicPr>
        <p:blipFill>
          <a:blip r:embed="rId2"/>
          <a:stretch>
            <a:fillRect/>
          </a:stretch>
        </p:blipFill>
        <p:spPr>
          <a:xfrm>
            <a:off x="1241322" y="1877962"/>
            <a:ext cx="10042671" cy="4564269"/>
          </a:xfrm>
          <a:prstGeom prst="rect">
            <a:avLst/>
          </a:prstGeom>
        </p:spPr>
      </p:pic>
    </p:spTree>
    <p:extLst>
      <p:ext uri="{BB962C8B-B14F-4D97-AF65-F5344CB8AC3E}">
        <p14:creationId xmlns:p14="http://schemas.microsoft.com/office/powerpoint/2010/main" val="19837921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19BEEAD3-2DB5-43FA-B06C-DB1B3585E253}"/>
              </a:ext>
            </a:extLst>
          </p:cNvPr>
          <p:cNvSpPr>
            <a:spLocks noGrp="1"/>
          </p:cNvSpPr>
          <p:nvPr>
            <p:ph type="title"/>
          </p:nvPr>
        </p:nvSpPr>
        <p:spPr>
          <a:xfrm>
            <a:off x="694865" y="584746"/>
            <a:ext cx="10515600" cy="1031403"/>
          </a:xfrm>
        </p:spPr>
        <p:txBody>
          <a:bodyPr>
            <a:normAutofit/>
          </a:bodyPr>
          <a:lstStyle/>
          <a:p>
            <a:r>
              <a:rPr lang="sv-SE" sz="3200" dirty="0"/>
              <a:t>The role of English in Sweden</a:t>
            </a:r>
          </a:p>
        </p:txBody>
      </p:sp>
      <p:sp>
        <p:nvSpPr>
          <p:cNvPr id="3" name="Platshållare för innehåll 2">
            <a:extLst>
              <a:ext uri="{FF2B5EF4-FFF2-40B4-BE49-F238E27FC236}">
                <a16:creationId xmlns:a16="http://schemas.microsoft.com/office/drawing/2014/main" id="{8CA8D80C-E9CF-4C3B-9677-154A954D4E13}"/>
              </a:ext>
            </a:extLst>
          </p:cNvPr>
          <p:cNvSpPr>
            <a:spLocks noGrp="1"/>
          </p:cNvSpPr>
          <p:nvPr>
            <p:ph idx="1"/>
          </p:nvPr>
        </p:nvSpPr>
        <p:spPr>
          <a:xfrm>
            <a:off x="694865" y="2145363"/>
            <a:ext cx="6205665" cy="4352400"/>
          </a:xfrm>
        </p:spPr>
        <p:txBody>
          <a:bodyPr>
            <a:normAutofit/>
          </a:bodyPr>
          <a:lstStyle/>
          <a:p>
            <a:r>
              <a:rPr lang="en-US" sz="1800" dirty="0"/>
              <a:t>Daily exposure from television and streaming media</a:t>
            </a:r>
          </a:p>
          <a:p>
            <a:r>
              <a:rPr lang="en-US" sz="1800" dirty="0"/>
              <a:t>Subtitles in English</a:t>
            </a:r>
          </a:p>
          <a:p>
            <a:r>
              <a:rPr lang="en-US" sz="1800" dirty="0"/>
              <a:t>Anglicisms: </a:t>
            </a:r>
            <a:r>
              <a:rPr lang="en-US" sz="1800" i="1" dirty="0"/>
              <a:t>outa</a:t>
            </a:r>
            <a:r>
              <a:rPr lang="en-US" sz="1800" dirty="0"/>
              <a:t>, </a:t>
            </a:r>
            <a:r>
              <a:rPr lang="en-US" sz="1800" i="1" dirty="0" err="1"/>
              <a:t>jinxa</a:t>
            </a:r>
            <a:endParaRPr lang="en-US" sz="1800" dirty="0"/>
          </a:p>
          <a:p>
            <a:endParaRPr lang="en-US" sz="1800" dirty="0"/>
          </a:p>
          <a:p>
            <a:r>
              <a:rPr lang="en-US" sz="1800" dirty="0"/>
              <a:t>Linguist Sara </a:t>
            </a:r>
            <a:r>
              <a:rPr lang="en-US" sz="1800" dirty="0" err="1"/>
              <a:t>Lövestam</a:t>
            </a:r>
            <a:r>
              <a:rPr lang="en-US" sz="1800" dirty="0"/>
              <a:t>: </a:t>
            </a:r>
          </a:p>
          <a:p>
            <a:pPr marL="0" indent="0">
              <a:buNone/>
            </a:pPr>
            <a:r>
              <a:rPr lang="en-US" sz="1600" dirty="0"/>
              <a:t>” Don't be afraid of English - but something is happening“</a:t>
            </a:r>
          </a:p>
          <a:p>
            <a:pPr marL="0" indent="0">
              <a:buNone/>
            </a:pPr>
            <a:r>
              <a:rPr lang="en-US" sz="1800" dirty="0"/>
              <a:t> </a:t>
            </a:r>
          </a:p>
          <a:p>
            <a:r>
              <a:rPr lang="en-US" sz="1800" dirty="0"/>
              <a:t>English is more than just a school subject</a:t>
            </a:r>
          </a:p>
          <a:p>
            <a:endParaRPr lang="sv-SE" sz="1800" dirty="0"/>
          </a:p>
        </p:txBody>
      </p:sp>
      <p:pic>
        <p:nvPicPr>
          <p:cNvPr id="4" name="Bildobjekt 3" descr="A clip from a newpaper with a headline in Swedish, a picture of  the Swedish and American flag, and a photo of a young woman with short brown hair ">
            <a:extLst>
              <a:ext uri="{FF2B5EF4-FFF2-40B4-BE49-F238E27FC236}">
                <a16:creationId xmlns:a16="http://schemas.microsoft.com/office/drawing/2014/main" id="{C831C1DE-553E-4E77-BB86-185C8D538B31}"/>
              </a:ext>
            </a:extLst>
          </p:cNvPr>
          <p:cNvPicPr>
            <a:picLocks noChangeAspect="1"/>
          </p:cNvPicPr>
          <p:nvPr/>
        </p:nvPicPr>
        <p:blipFill>
          <a:blip r:embed="rId2"/>
          <a:stretch>
            <a:fillRect/>
          </a:stretch>
        </p:blipFill>
        <p:spPr>
          <a:xfrm>
            <a:off x="7497385" y="3811413"/>
            <a:ext cx="3507313" cy="2686349"/>
          </a:xfrm>
          <a:prstGeom prst="rect">
            <a:avLst/>
          </a:prstGeom>
        </p:spPr>
      </p:pic>
    </p:spTree>
    <p:extLst>
      <p:ext uri="{BB962C8B-B14F-4D97-AF65-F5344CB8AC3E}">
        <p14:creationId xmlns:p14="http://schemas.microsoft.com/office/powerpoint/2010/main" val="27252429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C7FE839-3111-41CB-A853-0E6C8676D200}"/>
              </a:ext>
            </a:extLst>
          </p:cNvPr>
          <p:cNvSpPr>
            <a:spLocks noGrp="1"/>
          </p:cNvSpPr>
          <p:nvPr>
            <p:ph type="title" idx="4294967295"/>
          </p:nvPr>
        </p:nvSpPr>
        <p:spPr>
          <a:xfrm>
            <a:off x="786064" y="831850"/>
            <a:ext cx="9729535" cy="1325563"/>
          </a:xfrm>
        </p:spPr>
        <p:txBody>
          <a:bodyPr/>
          <a:lstStyle/>
          <a:p>
            <a:r>
              <a:rPr lang="en-US" sz="3200" dirty="0"/>
              <a:t>Why study the use of English?</a:t>
            </a:r>
            <a:endParaRPr lang="sv-SE" sz="3200" dirty="0"/>
          </a:p>
        </p:txBody>
      </p:sp>
      <p:sp>
        <p:nvSpPr>
          <p:cNvPr id="3" name="Platshållare för innehåll 2">
            <a:extLst>
              <a:ext uri="{FF2B5EF4-FFF2-40B4-BE49-F238E27FC236}">
                <a16:creationId xmlns:a16="http://schemas.microsoft.com/office/drawing/2014/main" id="{E4D02668-DD5B-45AC-B56D-71DB0EE40D11}"/>
              </a:ext>
            </a:extLst>
          </p:cNvPr>
          <p:cNvSpPr>
            <a:spLocks noGrp="1"/>
          </p:cNvSpPr>
          <p:nvPr>
            <p:ph sz="quarter" idx="4294967295"/>
          </p:nvPr>
        </p:nvSpPr>
        <p:spPr>
          <a:xfrm>
            <a:off x="786064" y="2157413"/>
            <a:ext cx="11234486" cy="3840162"/>
          </a:xfrm>
        </p:spPr>
        <p:txBody>
          <a:bodyPr>
            <a:normAutofit/>
          </a:bodyPr>
          <a:lstStyle/>
          <a:p>
            <a:pPr>
              <a:lnSpc>
                <a:spcPct val="150000"/>
              </a:lnSpc>
            </a:pPr>
            <a:r>
              <a:rPr lang="en-US" sz="1800" dirty="0"/>
              <a:t>Blind students struggle more with English than sighted peers</a:t>
            </a:r>
          </a:p>
          <a:p>
            <a:pPr>
              <a:lnSpc>
                <a:spcPct val="150000"/>
              </a:lnSpc>
            </a:pPr>
            <a:r>
              <a:rPr lang="en-US" sz="1800" dirty="0"/>
              <a:t>English seems to be more difficult than other languages</a:t>
            </a:r>
          </a:p>
          <a:p>
            <a:pPr>
              <a:lnSpc>
                <a:spcPct val="150000"/>
              </a:lnSpc>
            </a:pPr>
            <a:r>
              <a:rPr lang="sv-SE" sz="1800" dirty="0" err="1"/>
              <a:t>Qualitative</a:t>
            </a:r>
            <a:r>
              <a:rPr lang="sv-SE" sz="1800" dirty="0"/>
              <a:t> </a:t>
            </a:r>
            <a:r>
              <a:rPr lang="sv-SE" sz="1800" dirty="0" err="1"/>
              <a:t>study</a:t>
            </a:r>
            <a:r>
              <a:rPr lang="sv-SE" sz="1800" dirty="0"/>
              <a:t>: semi-</a:t>
            </a:r>
            <a:r>
              <a:rPr lang="sv-SE" sz="1800" dirty="0" err="1"/>
              <a:t>structured</a:t>
            </a:r>
            <a:r>
              <a:rPr lang="sv-SE" sz="1800" dirty="0"/>
              <a:t> interviews, </a:t>
            </a:r>
            <a:r>
              <a:rPr lang="sv-SE" sz="1800" dirty="0" err="1"/>
              <a:t>thematic</a:t>
            </a:r>
            <a:r>
              <a:rPr lang="sv-SE" sz="1800" dirty="0"/>
              <a:t> </a:t>
            </a:r>
            <a:r>
              <a:rPr lang="sv-SE" sz="1800" dirty="0" err="1"/>
              <a:t>analysis</a:t>
            </a:r>
            <a:r>
              <a:rPr lang="sv-SE" sz="1800" dirty="0"/>
              <a:t> (TA)</a:t>
            </a:r>
          </a:p>
          <a:p>
            <a:pPr>
              <a:lnSpc>
                <a:spcPct val="150000"/>
              </a:lnSpc>
            </a:pPr>
            <a:r>
              <a:rPr lang="sv-SE" sz="1800" dirty="0"/>
              <a:t>5 braille reading students in high school (17–19 years) </a:t>
            </a:r>
            <a:r>
              <a:rPr lang="sv-SE" sz="2000" dirty="0"/>
              <a:t> </a:t>
            </a:r>
            <a:r>
              <a:rPr lang="sv-SE" sz="1800" dirty="0"/>
              <a:t>~ 30% of the entire group</a:t>
            </a:r>
          </a:p>
          <a:p>
            <a:pPr>
              <a:lnSpc>
                <a:spcPct val="150000"/>
              </a:lnSpc>
            </a:pPr>
            <a:r>
              <a:rPr lang="sv-SE" sz="1800" dirty="0"/>
              <a:t>4 English teacher </a:t>
            </a:r>
          </a:p>
          <a:p>
            <a:pPr>
              <a:lnSpc>
                <a:spcPct val="150000"/>
              </a:lnSpc>
            </a:pPr>
            <a:endParaRPr lang="sv-SE" sz="1800" dirty="0"/>
          </a:p>
          <a:p>
            <a:pPr marL="0" indent="0">
              <a:buNone/>
            </a:pPr>
            <a:endParaRPr lang="sv-SE" dirty="0"/>
          </a:p>
        </p:txBody>
      </p:sp>
    </p:spTree>
    <p:extLst>
      <p:ext uri="{BB962C8B-B14F-4D97-AF65-F5344CB8AC3E}">
        <p14:creationId xmlns:p14="http://schemas.microsoft.com/office/powerpoint/2010/main" val="3158050401"/>
      </p:ext>
    </p:extLst>
  </p:cSld>
  <p:clrMapOvr>
    <a:masterClrMapping/>
  </p:clrMapOvr>
  <mc:AlternateContent xmlns:mc="http://schemas.openxmlformats.org/markup-compatibility/2006" xmlns:p14="http://schemas.microsoft.com/office/powerpoint/2010/main">
    <mc:Choice Requires="p14">
      <p:transition spd="slow" p14:dur="2000" advTm="20039"/>
    </mc:Choice>
    <mc:Fallback xmlns="">
      <p:transition spd="slow" advTm="20039"/>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B6C3748-2F38-45C5-85B1-079F267ADD48}"/>
              </a:ext>
            </a:extLst>
          </p:cNvPr>
          <p:cNvSpPr>
            <a:spLocks noGrp="1"/>
          </p:cNvSpPr>
          <p:nvPr>
            <p:ph type="title"/>
          </p:nvPr>
        </p:nvSpPr>
        <p:spPr>
          <a:xfrm>
            <a:off x="882868" y="566497"/>
            <a:ext cx="11045274" cy="1325563"/>
          </a:xfrm>
        </p:spPr>
        <p:txBody>
          <a:bodyPr>
            <a:normAutofit/>
          </a:bodyPr>
          <a:lstStyle/>
          <a:p>
            <a:r>
              <a:rPr lang="sv-SE" sz="3200" dirty="0"/>
              <a:t>2 themes in students’ interviews</a:t>
            </a:r>
          </a:p>
        </p:txBody>
      </p:sp>
      <p:sp>
        <p:nvSpPr>
          <p:cNvPr id="3" name="Platshållare för innehåll 2">
            <a:extLst>
              <a:ext uri="{FF2B5EF4-FFF2-40B4-BE49-F238E27FC236}">
                <a16:creationId xmlns:a16="http://schemas.microsoft.com/office/drawing/2014/main" id="{1406C3F1-678E-4463-B733-D462202655BE}"/>
              </a:ext>
            </a:extLst>
          </p:cNvPr>
          <p:cNvSpPr>
            <a:spLocks noGrp="1"/>
          </p:cNvSpPr>
          <p:nvPr>
            <p:ph idx="1"/>
          </p:nvPr>
        </p:nvSpPr>
        <p:spPr>
          <a:xfrm>
            <a:off x="882868" y="2145363"/>
            <a:ext cx="7010401" cy="2102172"/>
          </a:xfrm>
        </p:spPr>
        <p:txBody>
          <a:bodyPr>
            <a:normAutofit/>
          </a:bodyPr>
          <a:lstStyle/>
          <a:p>
            <a:r>
              <a:rPr lang="sv-SE" sz="1800" dirty="0"/>
              <a:t>Lack </a:t>
            </a:r>
            <a:r>
              <a:rPr lang="sv-SE" sz="1800" dirty="0" err="1"/>
              <a:t>of</a:t>
            </a:r>
            <a:r>
              <a:rPr lang="sv-SE" sz="1800" dirty="0"/>
              <a:t> </a:t>
            </a:r>
            <a:r>
              <a:rPr lang="sv-SE" sz="1800" dirty="0" err="1"/>
              <a:t>time</a:t>
            </a:r>
            <a:r>
              <a:rPr lang="sv-SE" sz="1800" dirty="0"/>
              <a:t> – torn between short-term and long-term goals</a:t>
            </a:r>
          </a:p>
          <a:p>
            <a:r>
              <a:rPr lang="sv-SE" sz="1800" dirty="0"/>
              <a:t>English education based on a sighted norm </a:t>
            </a:r>
          </a:p>
        </p:txBody>
      </p:sp>
      <p:pic>
        <p:nvPicPr>
          <p:cNvPr id="8" name="Bildobjekt 7" descr="The word &quot;NOW&quot; in focus, bright red. The word &quot;FUTURE&quot; in white, blurry and placed in the background.">
            <a:extLst>
              <a:ext uri="{FF2B5EF4-FFF2-40B4-BE49-F238E27FC236}">
                <a16:creationId xmlns:a16="http://schemas.microsoft.com/office/drawing/2014/main" id="{6381AD4C-75B4-4F8C-B594-E0D5915CE56F}"/>
              </a:ext>
            </a:extLst>
          </p:cNvPr>
          <p:cNvPicPr>
            <a:picLocks noChangeAspect="1"/>
          </p:cNvPicPr>
          <p:nvPr/>
        </p:nvPicPr>
        <p:blipFill>
          <a:blip r:embed="rId2"/>
          <a:stretch>
            <a:fillRect/>
          </a:stretch>
        </p:blipFill>
        <p:spPr>
          <a:xfrm>
            <a:off x="7020232" y="4355768"/>
            <a:ext cx="4237704" cy="1611270"/>
          </a:xfrm>
          <a:prstGeom prst="rect">
            <a:avLst/>
          </a:prstGeom>
        </p:spPr>
      </p:pic>
    </p:spTree>
    <p:extLst>
      <p:ext uri="{BB962C8B-B14F-4D97-AF65-F5344CB8AC3E}">
        <p14:creationId xmlns:p14="http://schemas.microsoft.com/office/powerpoint/2010/main" val="3182178416"/>
      </p:ext>
    </p:extLst>
  </p:cSld>
  <p:clrMapOvr>
    <a:masterClrMapping/>
  </p:clrMapOvr>
</p:sld>
</file>

<file path=ppt/theme/theme1.xml><?xml version="1.0" encoding="utf-8"?>
<a:theme xmlns:a="http://schemas.openxmlformats.org/drawingml/2006/main" name="PPT SPSM">
  <a:themeElements>
    <a:clrScheme name="SPSM">
      <a:dk1>
        <a:sysClr val="windowText" lastClr="000000"/>
      </a:dk1>
      <a:lt1>
        <a:sysClr val="window" lastClr="FFFFFF"/>
      </a:lt1>
      <a:dk2>
        <a:srgbClr val="44546A"/>
      </a:dk2>
      <a:lt2>
        <a:srgbClr val="E7E6E6"/>
      </a:lt2>
      <a:accent1>
        <a:srgbClr val="E86734"/>
      </a:accent1>
      <a:accent2>
        <a:srgbClr val="801431"/>
      </a:accent2>
      <a:accent3>
        <a:srgbClr val="FCDED5"/>
      </a:accent3>
      <a:accent4>
        <a:srgbClr val="283E59"/>
      </a:accent4>
      <a:accent5>
        <a:srgbClr val="5597C8"/>
      </a:accent5>
      <a:accent6>
        <a:srgbClr val="F5A488"/>
      </a:accent6>
      <a:hlink>
        <a:srgbClr val="0563C1"/>
      </a:hlink>
      <a:folHlink>
        <a:srgbClr val="954F72"/>
      </a:folHlink>
    </a:clrScheme>
    <a:fontScheme name="SPSM PPT">
      <a:majorFont>
        <a:latin typeface="SPSM Serif"/>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PSM PowerPoint.potx" id="{A3B9B6B8-2FED-439F-A479-0D061D29B097}" vid="{8117870D-93A4-43F4-890C-E87991B46AA7}"/>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SPSM PowerPoint</Template>
  <TotalTime>4682</TotalTime>
  <Words>1729</Words>
  <Application>Microsoft Office PowerPoint</Application>
  <PresentationFormat>Bredbild</PresentationFormat>
  <Paragraphs>216</Paragraphs>
  <Slides>28</Slides>
  <Notes>17</Notes>
  <HiddenSlides>0</HiddenSlides>
  <MMClips>0</MMClips>
  <ScaleCrop>false</ScaleCrop>
  <HeadingPairs>
    <vt:vector size="6" baseType="variant">
      <vt:variant>
        <vt:lpstr>Använt teckensnitt</vt:lpstr>
      </vt:variant>
      <vt:variant>
        <vt:i4>4</vt:i4>
      </vt:variant>
      <vt:variant>
        <vt:lpstr>Tema</vt:lpstr>
      </vt:variant>
      <vt:variant>
        <vt:i4>1</vt:i4>
      </vt:variant>
      <vt:variant>
        <vt:lpstr>Bildrubriker</vt:lpstr>
      </vt:variant>
      <vt:variant>
        <vt:i4>28</vt:i4>
      </vt:variant>
    </vt:vector>
  </HeadingPairs>
  <TitlesOfParts>
    <vt:vector size="33" baseType="lpstr">
      <vt:lpstr>Times New Roman</vt:lpstr>
      <vt:lpstr>SPSM Serif</vt:lpstr>
      <vt:lpstr>Arial</vt:lpstr>
      <vt:lpstr>Calibri</vt:lpstr>
      <vt:lpstr>PPT SPSM</vt:lpstr>
      <vt:lpstr>English as a Foreign Language:  Braille Reading High School Students’ Difficulties and Strategies in an Inclusive Setting</vt:lpstr>
      <vt:lpstr>Sweden and its school system </vt:lpstr>
      <vt:lpstr>Braille education      – from one special needs school to inclusive education </vt:lpstr>
      <vt:lpstr>Today’s inclusive schools </vt:lpstr>
      <vt:lpstr>Braille in Sweden</vt:lpstr>
      <vt:lpstr>The role of English in Sweden</vt:lpstr>
      <vt:lpstr>The role of English in Sweden</vt:lpstr>
      <vt:lpstr>Why study the use of English?</vt:lpstr>
      <vt:lpstr>2 themes in students’ interviews</vt:lpstr>
      <vt:lpstr>Lack of time – Braille reading replaced by listening </vt:lpstr>
      <vt:lpstr>Braille reading replaced by listening </vt:lpstr>
      <vt:lpstr>Tactile reading in specific situations </vt:lpstr>
      <vt:lpstr>Independently or with help from paraeducator? </vt:lpstr>
      <vt:lpstr>Teachers’ thoughts on independence and online work</vt:lpstr>
      <vt:lpstr>English education based on a sighted norm</vt:lpstr>
      <vt:lpstr>English education based on a sighted norm </vt:lpstr>
      <vt:lpstr>Second language acquisition in the US for VI students  – similarities &amp; differences?</vt:lpstr>
      <vt:lpstr>Extramural English  – language learning through spare time activities</vt:lpstr>
      <vt:lpstr>Blind students’ extramural English</vt:lpstr>
      <vt:lpstr> Inaccessible activities – online gaming </vt:lpstr>
      <vt:lpstr>Inaccessible activities – social media</vt:lpstr>
      <vt:lpstr>Inaccessible activities – series and films </vt:lpstr>
      <vt:lpstr>Results in English vs other language studies </vt:lpstr>
      <vt:lpstr>Extramural English – accessible activities </vt:lpstr>
      <vt:lpstr>Implications </vt:lpstr>
      <vt:lpstr> Thank you for listening! </vt:lpstr>
      <vt:lpstr>References</vt:lpstr>
      <vt:lpstr>PowerPoint-presentation</vt:lpstr>
    </vt:vector>
  </TitlesOfParts>
  <Company>SPSM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Instruktionssida 1/2 - radera när du har läst</dc:title>
  <dc:creator>Carina Söderberg (Rådgivare)</dc:creator>
  <dc:description>version 1.3.0</dc:description>
  <cp:lastModifiedBy>Carina Söderberg (Rådgivare)</cp:lastModifiedBy>
  <cp:revision>138</cp:revision>
  <cp:lastPrinted>2023-11-23T16:34:44Z</cp:lastPrinted>
  <dcterms:created xsi:type="dcterms:W3CDTF">2023-11-16T20:28:32Z</dcterms:created>
  <dcterms:modified xsi:type="dcterms:W3CDTF">2023-11-23T20:32:54Z</dcterms:modified>
  <cp:version>1.3.0</cp:version>
</cp:coreProperties>
</file>